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365" r:id="rId4"/>
    <p:sldId id="366" r:id="rId5"/>
    <p:sldId id="329" r:id="rId6"/>
    <p:sldId id="367" r:id="rId7"/>
    <p:sldId id="368" r:id="rId8"/>
    <p:sldId id="372" r:id="rId9"/>
    <p:sldId id="371" r:id="rId10"/>
    <p:sldId id="369" r:id="rId11"/>
    <p:sldId id="370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8" r:id="rId27"/>
    <p:sldId id="389" r:id="rId28"/>
    <p:sldId id="390" r:id="rId29"/>
    <p:sldId id="391" r:id="rId30"/>
    <p:sldId id="392" r:id="rId31"/>
    <p:sldId id="393" r:id="rId32"/>
    <p:sldId id="394" r:id="rId33"/>
    <p:sldId id="396" r:id="rId34"/>
    <p:sldId id="397" r:id="rId35"/>
    <p:sldId id="399" r:id="rId36"/>
    <p:sldId id="400" r:id="rId37"/>
    <p:sldId id="401" r:id="rId38"/>
    <p:sldId id="398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09" r:id="rId47"/>
    <p:sldId id="410" r:id="rId48"/>
    <p:sldId id="411" r:id="rId49"/>
    <p:sldId id="387" r:id="rId50"/>
    <p:sldId id="414" r:id="rId51"/>
    <p:sldId id="416" r:id="rId52"/>
    <p:sldId id="415" r:id="rId53"/>
    <p:sldId id="417" r:id="rId54"/>
    <p:sldId id="419" r:id="rId55"/>
    <p:sldId id="421" r:id="rId56"/>
    <p:sldId id="420" r:id="rId57"/>
    <p:sldId id="418" r:id="rId58"/>
    <p:sldId id="422" r:id="rId59"/>
    <p:sldId id="423" r:id="rId60"/>
    <p:sldId id="424" r:id="rId61"/>
    <p:sldId id="428" r:id="rId62"/>
    <p:sldId id="412" r:id="rId63"/>
    <p:sldId id="258" r:id="rId64"/>
    <p:sldId id="277" r:id="rId65"/>
    <p:sldId id="284" r:id="rId66"/>
    <p:sldId id="425" r:id="rId67"/>
    <p:sldId id="426" r:id="rId68"/>
    <p:sldId id="427" r:id="rId69"/>
    <p:sldId id="429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AB85A-BCB7-AE42-A5D3-CE8C73B82447}" v="23" dt="2023-03-14T15:00:22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79A5F-7244-4BB3-BE23-04A5C8E1D27F}" type="datetimeFigureOut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CD257-8134-4CD8-859E-58B37D24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2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82D7-EC62-4A20-9B3F-A55993660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2753BD-7290-43EC-A1F3-C3BBBD123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CABDB-1D20-44E6-A3EA-AAFBC225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40A7005-4C3F-4FEC-8E85-1F5FA182A43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66C26-3BC7-4446-B7B9-F6A73449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F223A-A25E-43C1-9F73-BDE1F25D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D3A777A-69A6-4D0B-A7AE-CC65891960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12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BFE77-9D22-4667-8BE0-A6989E53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F6772B-995E-4CEB-9DFD-D3BC1CB7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EEB47-15EB-4BFE-9734-B56A547F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2203-D1CC-4C8B-987A-5B497F473BB5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063E5-FD92-48E3-AE98-CF6BF1B9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612AE-1FAD-4E28-B993-DF5CC741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0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BEF3B7-1418-4E10-8AC1-8EB83C167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D281E0-149E-432D-A3ED-F61D0933C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847DB-EF88-4003-95D3-20AACB07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B5C8-6DE1-458A-8EB8-0CF4FE482C55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D273D9-B41A-4C5F-A3F0-59596C43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DBAE1-76DA-43D9-B3F7-E2D7ABC8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5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BFCE4-FBC9-4151-97FF-689BC2A5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80"/>
            <a:ext cx="10515600" cy="941387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0DDAE-957A-4342-B244-D894F4EED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10515600" cy="49636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D7156-DE35-462A-9A5A-5AD52E27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DAEAD-DF86-4B4E-9657-9DDFA7DD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DC90B-90D1-4FF4-B487-68ED219C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D3A777A-69A6-4D0B-A7AE-CC65891960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58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36931-1583-47D1-AA8B-0A63E7A77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C8AF7F-7760-45F6-82EF-8F7014139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8D43D-365B-4BF6-B626-25794E32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7393-C2B0-459B-B672-7FF234D358F9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617E6-2631-4E28-B9E4-C5AF773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F8B09-FED5-4091-9A95-D780173A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FB271-1C17-4EA7-8DAA-9EE313C1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00180-58C6-4496-9F18-46B508958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F342A-790D-4E01-B067-660C32E45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EA1FFA-9B6F-49A7-A0FF-C4842E96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5CF2-A6B8-45C7-919E-2C1242D9C412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153DF-B5FA-4857-831C-4D9D3B5D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74A4D-652C-4C88-B076-CB93B8A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1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0F437-EEE7-4A98-B5E9-145B3362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D55BA-4CAD-4B05-8DB2-1D7A618D0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7B80D-1A43-45E4-B06A-5CFA021BE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E66B78-BCCC-4B21-8D75-9BC42BF49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CD84F-BF50-4938-8580-77F4AD91F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D0BE31-1372-4A51-B70B-AFCE06C4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270C-8487-42D6-8881-CACA4473D239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5B5EB7-A7DD-477D-8494-DD74956C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22BC6A-74D0-4247-B0A1-743CFEE3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040D5-C7F5-4B74-AEA1-29DFEE26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8313A-D206-42F1-AC40-8BB7993B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6B71-6058-4831-A26B-AB6D400AFD0D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1BE022-9915-4D5A-B391-C085B266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4545BD-11B5-4620-8F64-B1050B75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6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9BF300-4073-45CE-A806-7DBC5E43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6171-657C-427A-90ED-E247D47004BA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D63526-9370-4436-9348-51DE0218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3FCFA-59C5-41DC-ADA6-3FD1B55F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8E31A-0669-44D3-B6E4-BCF830F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6D859-33DE-4070-84CF-92E98A25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502D73-0CD1-4935-A2A2-4E80B3C44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AC15-F87B-46C2-A083-45DA60E3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75C7-BCF9-429E-A173-11C7F6053013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59F4A-DBCB-467E-A0C7-C4BC477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836D65-0D1D-4B29-AF40-F68FA235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8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4D1C-42FB-4C07-BD06-870F6332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EB73AE-BCC5-4293-B860-739271016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E256A6-4EB8-4DA4-8A74-F67D62F7B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01DA9-5673-43E4-9292-E8E265A4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0835-43D0-4D48-B1BC-7C0A96483998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D0F1C-6C75-44CD-9FC8-E02FDBAC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2DC40A-3AAF-4373-8984-1312DEA5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5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08DD93-AC45-4E2D-BF43-783B9D2A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A68E8-E59F-412B-989E-8A16C7AF6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E9B37-21A1-4417-BFC8-1A8F27E75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0B1F-159C-4C8B-A65A-542E72B7CDC2}" type="datetime1">
              <a:rPr lang="ko-KR" altLang="en-US" smtClean="0"/>
              <a:t>2024. 7. 9.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0B983-A3D8-47A8-B9A4-C48C67E00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3E88B-9900-45C8-8394-D47B4A480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9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uggingface.co/space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uggingface.co/task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uggingface.co/task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andb.ai/site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huggingface.co/doc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huggingface.co/model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BF01-87B9-970D-FF97-7F03342E70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트랜스포머 라이브러리 활용 워크샵 </a:t>
            </a:r>
            <a:r>
              <a:rPr kumimoji="1" lang="en-US" altLang="ko-KR" dirty="0"/>
              <a:t>#1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2BAE01-16B3-E953-7B71-081A999B9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성신여자대학교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융합학부 오장민</a:t>
            </a:r>
            <a:endParaRPr kumimoji="1" lang="en-US" altLang="ko-KR" dirty="0"/>
          </a:p>
          <a:p>
            <a:r>
              <a:rPr kumimoji="1" lang="en-US" altLang="ko-KR" dirty="0"/>
              <a:t>2024.07.09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631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30FFC-76E0-1170-F712-9B9F18FE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>
                <a:hlinkClick r:id="rId2"/>
              </a:rPr>
              <a:t>https://huggingface.co/models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21D53C-7DCB-128B-51E5-62EC6D9C5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08542-9B9D-4BB5-7874-9735BEAD7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28581-DF1E-F363-F61C-7D1E7EF6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1ED937-3E4F-0973-BA18-077E74949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75234-EF12-2331-E128-D9AF13C5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35" y="1213338"/>
            <a:ext cx="11685155" cy="538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6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3EE069-E477-EB42-9260-26A1180C9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huggingface.co</a:t>
            </a:r>
            <a:r>
              <a:rPr kumimoji="1" lang="en" altLang="ko-KR" dirty="0"/>
              <a:t>/datasets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16F91-62BF-F5CF-E04C-1920C40B8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E2141-66A1-2B73-AB29-92294D4B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5C0E1-4F51-DB86-04C3-CCC8A0743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399A0D-D6D9-BEC8-F1B6-D88C1FA3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C8A252-7802-48DB-E9C8-8B4A023D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1" y="1213338"/>
            <a:ext cx="11495809" cy="554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6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58F00-DC97-084E-3CAC-9C5DD990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>
                <a:hlinkClick r:id="rId2"/>
              </a:rPr>
              <a:t>https://huggingface.co/spaces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8A576-3FA1-FB65-2B12-B762E5F1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D4303-4678-423B-52FB-E453DDA69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A71F1-621C-E1FF-3E46-272F21257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39AA81-AF10-A56D-B439-6220ECA1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9C0F54-31B6-B019-4D7A-9A6BBA510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30667"/>
            <a:ext cx="10186555" cy="551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8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4430D-3678-FB6A-8466-E6A81D83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생태계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FEBBE0-A30D-995E-BD60-33D10D35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5428759" cy="4963625"/>
          </a:xfrm>
        </p:spPr>
        <p:txBody>
          <a:bodyPr/>
          <a:lstStyle/>
          <a:p>
            <a:r>
              <a:rPr kumimoji="1" lang="ko-Kore-KR" altLang="en-US"/>
              <a:t>허브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학습된 모델 공유 </a:t>
            </a:r>
            <a:r>
              <a:rPr kumimoji="1" lang="en-US" altLang="ko-KR" dirty="0"/>
              <a:t>(753K ~)</a:t>
            </a:r>
          </a:p>
          <a:p>
            <a:pPr lvl="1"/>
            <a:r>
              <a:rPr kumimoji="1" lang="ko-KR" altLang="en-US" dirty="0"/>
              <a:t>데이터셋 공유</a:t>
            </a:r>
            <a:r>
              <a:rPr kumimoji="1" lang="en-US" altLang="ko-KR" dirty="0"/>
              <a:t> (174K ~)</a:t>
            </a:r>
          </a:p>
          <a:p>
            <a:pPr lvl="1"/>
            <a:r>
              <a:rPr kumimoji="1" lang="ko-KR" altLang="en-US" dirty="0"/>
              <a:t>평가 지표를 위한 스크립트 등</a:t>
            </a:r>
            <a:endParaRPr kumimoji="1" lang="en-US" altLang="en-US" dirty="0"/>
          </a:p>
          <a:p>
            <a:r>
              <a:rPr kumimoji="1" lang="ko-Kore-KR" altLang="en-US"/>
              <a:t>라이브러리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코드</a:t>
            </a:r>
            <a:r>
              <a:rPr kumimoji="1" lang="ko-KR" altLang="en-US" dirty="0"/>
              <a:t> 제공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Tokenizer</a:t>
            </a:r>
            <a:r>
              <a:rPr kumimoji="1" lang="en-US" altLang="ko-KR" dirty="0"/>
              <a:t>:</a:t>
            </a:r>
            <a:r>
              <a:rPr kumimoji="1" lang="ko-KR" altLang="en-US" dirty="0"/>
              <a:t> 시퀀스 전처리기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Transformers</a:t>
            </a:r>
            <a:r>
              <a:rPr kumimoji="1" lang="en-US" altLang="ko-KR" dirty="0"/>
              <a:t>:</a:t>
            </a:r>
            <a:r>
              <a:rPr kumimoji="1" lang="ko-KR" altLang="en-US" dirty="0"/>
              <a:t> 트랜스포머 구현체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Datasets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로딩</a:t>
            </a:r>
            <a:r>
              <a:rPr kumimoji="1" lang="en-US" altLang="ko-KR" dirty="0"/>
              <a:t>/</a:t>
            </a:r>
            <a:r>
              <a:rPr kumimoji="1" lang="ko-KR" altLang="en-US" dirty="0"/>
              <a:t>변환 표준화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Accelerate: </a:t>
            </a:r>
            <a:r>
              <a:rPr kumimoji="1" lang="ko-KR" altLang="en-US" dirty="0"/>
              <a:t>멀티</a:t>
            </a:r>
            <a:r>
              <a:rPr kumimoji="1" lang="en-US" altLang="ko-KR" dirty="0"/>
              <a:t>GPU, </a:t>
            </a:r>
            <a:r>
              <a:rPr kumimoji="1" lang="ko-KR" altLang="en-US" dirty="0" err="1"/>
              <a:t>멀티노드</a:t>
            </a:r>
            <a:r>
              <a:rPr kumimoji="1" lang="ko-KR" altLang="en-US" dirty="0"/>
              <a:t> 등 고성능 훈련 방법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…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F79BD-03A4-85CD-6C33-7D3398F95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84A359-EAC9-C383-3497-2E0689E7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45B051-AD1F-034E-B4EF-CEE892FA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13314" name="Picture 2" descr="ecosystem">
            <a:extLst>
              <a:ext uri="{FF2B5EF4-FFF2-40B4-BE49-F238E27FC236}">
                <a16:creationId xmlns:a16="http://schemas.microsoft.com/office/drawing/2014/main" id="{3DC192E5-75D2-9AD7-4CA4-DA270596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959" y="189279"/>
            <a:ext cx="5871256" cy="598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42064-6BFF-FB9C-35AB-AC27DA63E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b="1" dirty="0"/>
              <a:t>transformers</a:t>
            </a:r>
            <a:r>
              <a:rPr kumimoji="1" lang="ko-KR" altLang="en-US" dirty="0"/>
              <a:t> 라이브러리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6F4CB-3094-CDC7-9D37-65196354F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다양한 트랜스포머 변종 모델 연구 및 공개</a:t>
            </a:r>
            <a:r>
              <a:rPr kumimoji="1" lang="en-US" altLang="ko-KR" dirty="0"/>
              <a:t>:</a:t>
            </a:r>
            <a:r>
              <a:rPr kumimoji="1" lang="ko-KR" altLang="en-US" dirty="0"/>
              <a:t> 범용 인터페이스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 용이성 </a:t>
            </a:r>
            <a:r>
              <a:rPr kumimoji="1" lang="en-US" altLang="ko-KR" dirty="0"/>
              <a:t>(Ease of use)</a:t>
            </a:r>
          </a:p>
          <a:p>
            <a:pPr lvl="2"/>
            <a:r>
              <a:rPr kumimoji="1" lang="ko-KR" altLang="en-US" dirty="0"/>
              <a:t>모델 다운로딩 및 </a:t>
            </a:r>
            <a:r>
              <a:rPr kumimoji="1" lang="ko-KR" altLang="en-US" dirty="0" err="1"/>
              <a:t>인퍼런스에</a:t>
            </a:r>
            <a:r>
              <a:rPr kumimoji="1" lang="ko-KR" altLang="en-US" dirty="0"/>
              <a:t> 활용</a:t>
            </a:r>
            <a:r>
              <a:rPr kumimoji="1" lang="en-US" altLang="ko-KR" dirty="0"/>
              <a:t>:</a:t>
            </a:r>
            <a:r>
              <a:rPr kumimoji="1" lang="ko-KR" altLang="en-US" dirty="0"/>
              <a:t> 단 두줄의 코딩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유연성</a:t>
            </a:r>
            <a:r>
              <a:rPr kumimoji="1" lang="en-US" altLang="ko-KR" dirty="0"/>
              <a:t> (Flexibility)</a:t>
            </a:r>
          </a:p>
          <a:p>
            <a:pPr lvl="2"/>
            <a:r>
              <a:rPr kumimoji="1" lang="en-US" altLang="ko-KR" dirty="0" err="1"/>
              <a:t>PyTorch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nn.Module</a:t>
            </a:r>
            <a:r>
              <a:rPr kumimoji="1" lang="en-US" altLang="ko-KR" dirty="0"/>
              <a:t> </a:t>
            </a:r>
            <a:r>
              <a:rPr kumimoji="1" lang="ko-KR" altLang="en-US" dirty="0"/>
              <a:t>상속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Tensorflow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tf.kereas.Model</a:t>
            </a:r>
            <a:r>
              <a:rPr kumimoji="1" lang="ko-KR" altLang="en-US" dirty="0"/>
              <a:t> 상속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단순성 </a:t>
            </a:r>
            <a:r>
              <a:rPr kumimoji="1" lang="en-US" altLang="ko-KR" dirty="0"/>
              <a:t>(Simplicity)</a:t>
            </a:r>
          </a:p>
          <a:p>
            <a:pPr lvl="2"/>
            <a:r>
              <a:rPr kumimoji="1" lang="ko-KR" altLang="en-US" dirty="0"/>
              <a:t>하나의 구현체는 하나의 파일에 대부분 담김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단순함을 유지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여러 파일에 공유되는 모듈 기반이 아니라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자체 레이어 기반</a:t>
            </a:r>
            <a:r>
              <a:rPr kumimoji="1" lang="en-US" altLang="ko-KR" dirty="0"/>
              <a:t>;</a:t>
            </a:r>
            <a:r>
              <a:rPr kumimoji="1" lang="ko-KR" altLang="en-US" dirty="0"/>
              <a:t> 모델 수정이 쉬움</a:t>
            </a:r>
            <a:r>
              <a:rPr kumimoji="1" lang="en-US" altLang="ko-KR" dirty="0"/>
              <a:t>)</a:t>
            </a:r>
          </a:p>
          <a:p>
            <a:pPr lvl="2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852116-FEEF-2A5D-D834-269D00429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221A07-C526-3616-687C-B963B175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4F9B5-2EF5-DA26-1D74-00B43003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8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D287E-4A02-E12B-2F58-41628215E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초 간단한 사용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78A763-4453-BF1B-6A2B-9E8F00C6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1F7E5-2974-8BFC-85AC-E3D57E10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D57637-CC68-66D1-C578-2DBF4F838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86578F-FDEA-FD97-7276-18A8ADB2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68F9F2-2E24-684A-85C2-7CFDA3EE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50" y="1096024"/>
            <a:ext cx="8276455" cy="21835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C5EEFC-CB81-32AE-2963-EEB12B00F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304" y="3479262"/>
            <a:ext cx="7772400" cy="269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2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소개</a:t>
            </a:r>
            <a:endParaRPr kumimoji="1" lang="en-US" altLang="ko-Kore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/>
              <a:t>트랜스포머 아키텍처 소개</a:t>
            </a:r>
            <a:endParaRPr kumimoji="1" lang="en-US" altLang="ko-KR" dirty="0"/>
          </a:p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트랜스포머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활용시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알아야 할 필수 지식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텍스트 분류 문제 실습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749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25E75-520E-F7CE-004D-914C39A40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97B727-FD3B-A396-2609-DC9893FFC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Ashish Vaswani et. al., </a:t>
            </a:r>
            <a:r>
              <a:rPr kumimoji="1" lang="en-US" altLang="ko-Kore-KR" dirty="0">
                <a:hlinkClick r:id="rId2"/>
              </a:rPr>
              <a:t>Attention Is All You Need</a:t>
            </a:r>
            <a:r>
              <a:rPr kumimoji="1" lang="en-US" altLang="ko-Kore-KR" dirty="0"/>
              <a:t>, 2017 (Google)</a:t>
            </a:r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97BBF-F926-B247-AF83-F4617910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6DA5F-7AF9-4689-521A-444846B3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506D66-B9F3-3EB1-ADB6-2D2C88B7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1026" name="Picture 2" descr="transformer-timeline">
            <a:extLst>
              <a:ext uri="{FF2B5EF4-FFF2-40B4-BE49-F238E27FC236}">
                <a16:creationId xmlns:a16="http://schemas.microsoft.com/office/drawing/2014/main" id="{D5EA1DFA-0C14-6A23-BDE3-B090BC7BE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9968"/>
            <a:ext cx="12192000" cy="357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09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BC59-1809-6BF4-6F21-92658802D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: Vaswani et al.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65859-2869-D927-5343-ADDE4AA39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C63AF9-6257-2C5F-D6E9-11FDC8A8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EC0B0-0665-AA63-1F97-C9A8F89A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082CB-B15F-1A9F-E106-86FA345A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7AC1CE-51FF-9C7E-D713-BABE1A61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13338"/>
            <a:ext cx="10165773" cy="50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26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F476-6B75-04A6-AE22-C4F2D7C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en-US" altLang="ko-Kore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프레임워크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14ECC-A868-190E-EBF8-914963AA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이전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NLP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SOTA: LSTM</a:t>
            </a:r>
            <a:r>
              <a:rPr kumimoji="1" lang="ko-KR" altLang="en-US" dirty="0"/>
              <a:t> 등 순환 신경망 </a:t>
            </a:r>
            <a:r>
              <a:rPr kumimoji="1" lang="en-US" altLang="ko-KR" dirty="0"/>
              <a:t>(RNN)</a:t>
            </a:r>
            <a:r>
              <a:rPr kumimoji="1" lang="ko-KR" altLang="en-US" dirty="0"/>
              <a:t> 아키텍처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각 스텝에서 상태 </a:t>
            </a:r>
            <a:r>
              <a:rPr kumimoji="1" lang="en-US" altLang="ko-KR" dirty="0"/>
              <a:t>(state)</a:t>
            </a:r>
            <a:r>
              <a:rPr kumimoji="1" lang="ko-KR" altLang="en-US" dirty="0"/>
              <a:t> 정보를 시퀀스의 다음 스텝으로 전달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이전 스텝의 정보 추적하고 이를 사용해 예측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6A0AB-DE03-4B84-4790-235D8DC2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0AD03-41DC-440D-3DD2-5445B09B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B6DC9-31E4-D9B8-5862-AFF17BF3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098" name="Picture 2" descr="rnn">
            <a:extLst>
              <a:ext uri="{FF2B5EF4-FFF2-40B4-BE49-F238E27FC236}">
                <a16:creationId xmlns:a16="http://schemas.microsoft.com/office/drawing/2014/main" id="{7A5504AD-749C-D7C6-75A9-357C904B2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45" y="3114732"/>
            <a:ext cx="9154510" cy="306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359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소개</a:t>
            </a:r>
            <a:endParaRPr kumimoji="1" lang="en-US" altLang="ko-Kore-KR" dirty="0"/>
          </a:p>
          <a:p>
            <a:r>
              <a:rPr kumimoji="1" lang="ko-KR" altLang="en-US" dirty="0"/>
              <a:t>트랜스포머 아키텍처 소개</a:t>
            </a:r>
            <a:endParaRPr kumimoji="1" lang="en-US" altLang="ko-KR" dirty="0"/>
          </a:p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트랜스포머 </a:t>
            </a:r>
            <a:r>
              <a:rPr kumimoji="1" lang="ko-KR" altLang="en-US" dirty="0" err="1"/>
              <a:t>활용시</a:t>
            </a:r>
            <a:r>
              <a:rPr kumimoji="1" lang="ko-KR" altLang="en-US" dirty="0"/>
              <a:t> 알아야 할 필수 지식 소개</a:t>
            </a:r>
            <a:endParaRPr kumimoji="1" lang="en-US" altLang="ko-KR" dirty="0"/>
          </a:p>
          <a:p>
            <a:r>
              <a:rPr kumimoji="1" lang="ko-KR" altLang="en-US" dirty="0"/>
              <a:t>텍스트 분류 문제 실습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생성형 언어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(GPT-3, ChatGPT, Llama3)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거대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(1B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이상 파라미터 수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미세 튜닝을 위한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PEFT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구글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gemma-2b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모델 미세 튜닝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멀티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모달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모델 소개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80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F476-6B75-04A6-AE22-C4F2D7C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en-US" altLang="ko-Kore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프레임워크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14ECC-A868-190E-EBF8-914963AA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RNN: </a:t>
            </a:r>
            <a:r>
              <a:rPr kumimoji="1" lang="ko-KR" altLang="en-US" dirty="0"/>
              <a:t>기계 번역 시스템 개발에서 중요한 역할을 수행했음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인코딩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인코더의 마지막 은닉 상태 </a:t>
            </a:r>
            <a:r>
              <a:rPr kumimoji="1" lang="en-US" altLang="ko-KR" dirty="0"/>
              <a:t>(last hidden state)</a:t>
            </a:r>
          </a:p>
          <a:p>
            <a:pPr lvl="1"/>
            <a:r>
              <a:rPr kumimoji="1" lang="ko-KR" altLang="en-US" dirty="0"/>
              <a:t>디코딩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인코딩된</a:t>
            </a:r>
            <a:r>
              <a:rPr kumimoji="1" lang="ko-KR" altLang="en-US" dirty="0"/>
              <a:t> 상태를 </a:t>
            </a:r>
            <a:r>
              <a:rPr kumimoji="1" lang="ko-KR" altLang="en-US" dirty="0" err="1"/>
              <a:t>디코더의</a:t>
            </a:r>
            <a:r>
              <a:rPr kumimoji="1" lang="ko-KR" altLang="en-US" dirty="0"/>
              <a:t> 입력으로 사용하여 출력 시퀀스 생성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6A0AB-DE03-4B84-4790-235D8DC2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0AD03-41DC-440D-3DD2-5445B09B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B6DC9-31E4-D9B8-5862-AFF17BF3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122" name="Picture 2" descr="enc-dec">
            <a:extLst>
              <a:ext uri="{FF2B5EF4-FFF2-40B4-BE49-F238E27FC236}">
                <a16:creationId xmlns:a16="http://schemas.microsoft.com/office/drawing/2014/main" id="{8F13E97A-8093-CC50-AC6E-672D581A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97" y="3070789"/>
            <a:ext cx="8029903" cy="34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5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EBF476-6B75-04A6-AE22-C4F2D7CDF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en-US" altLang="ko-Kore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프레임워크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D14ECC-A868-190E-EBF8-914963AAC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RNN</a:t>
            </a:r>
            <a:r>
              <a:rPr kumimoji="1" lang="ko-KR" altLang="en-US" dirty="0"/>
              <a:t>의 약점 </a:t>
            </a:r>
            <a:r>
              <a:rPr kumimoji="1" lang="en-US" altLang="ko-KR" dirty="0"/>
              <a:t>1:</a:t>
            </a:r>
            <a:r>
              <a:rPr kumimoji="1" lang="ko-KR" altLang="en-US" dirty="0"/>
              <a:t> 정보 병목 </a:t>
            </a:r>
            <a:r>
              <a:rPr kumimoji="1" lang="en-US" altLang="ko-KR" dirty="0"/>
              <a:t>(information bottleneck)</a:t>
            </a:r>
          </a:p>
          <a:p>
            <a:pPr lvl="1"/>
            <a:r>
              <a:rPr kumimoji="1" lang="ko-KR" altLang="en-US" dirty="0"/>
              <a:t>인코딩 결과인 마지막 은닉 상태가 전체 입력 시퀀스의 정보를 갈무리 해야 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필연적인 정보 손실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6A0AB-DE03-4B84-4790-235D8DC2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70AD03-41DC-440D-3DD2-5445B09B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B6DC9-31E4-D9B8-5862-AFF17BF3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122" name="Picture 2" descr="enc-dec">
            <a:extLst>
              <a:ext uri="{FF2B5EF4-FFF2-40B4-BE49-F238E27FC236}">
                <a16:creationId xmlns:a16="http://schemas.microsoft.com/office/drawing/2014/main" id="{8F13E97A-8093-CC50-AC6E-672D581A3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97" y="3070789"/>
            <a:ext cx="8029903" cy="34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348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B9F52-F043-E58C-E730-A9D3FE5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어텐션</a:t>
            </a:r>
            <a:r>
              <a:rPr kumimoji="1" lang="ko-KR" altLang="en-US" dirty="0"/>
              <a:t> 메커니즘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3DB11-6404-13AD-04CA-2B67496D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인코더의</a:t>
            </a:r>
            <a:r>
              <a:rPr kumimoji="1" lang="ko-KR" altLang="en-US" dirty="0"/>
              <a:t> 각 스텝의 은닉 상태를 </a:t>
            </a:r>
            <a:r>
              <a:rPr kumimoji="1" lang="ko-KR" altLang="en-US" dirty="0" err="1"/>
              <a:t>디코더에서</a:t>
            </a:r>
            <a:r>
              <a:rPr kumimoji="1" lang="ko-KR" altLang="en-US" dirty="0"/>
              <a:t> 모두 활용</a:t>
            </a:r>
            <a:endParaRPr kumimoji="1" lang="en-US" altLang="ko-KR" dirty="0"/>
          </a:p>
          <a:p>
            <a:r>
              <a:rPr kumimoji="1" lang="ko-KR" altLang="en-US" dirty="0" err="1"/>
              <a:t>어텐션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(attention)</a:t>
            </a:r>
          </a:p>
          <a:p>
            <a:pPr lvl="1"/>
            <a:r>
              <a:rPr kumimoji="1" lang="ko-Kore-KR" altLang="en-US" dirty="0"/>
              <a:t>인코더의</a:t>
            </a:r>
            <a:r>
              <a:rPr kumimoji="1" lang="ko-KR" altLang="en-US" dirty="0"/>
              <a:t> 은닉 상태 출력에 가중치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할당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670BA-A2DC-12AA-FE08-52E31421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F152C-FEA5-46A5-5A3D-D263333E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DE9E1-71F3-1537-B395-DA14FEF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8194" name="Picture 2" descr="enc-dec-attn">
            <a:extLst>
              <a:ext uri="{FF2B5EF4-FFF2-40B4-BE49-F238E27FC236}">
                <a16:creationId xmlns:a16="http://schemas.microsoft.com/office/drawing/2014/main" id="{BE69A080-7455-629E-15F4-AA026BCF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8" y="3209406"/>
            <a:ext cx="8376745" cy="2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144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ttention-alignment">
            <a:extLst>
              <a:ext uri="{FF2B5EF4-FFF2-40B4-BE49-F238E27FC236}">
                <a16:creationId xmlns:a16="http://schemas.microsoft.com/office/drawing/2014/main" id="{1DAB3163-CDC3-6553-3632-A83B4430F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199" y="1019502"/>
            <a:ext cx="5662801" cy="583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1AB9F52-F043-E58C-E730-A9D3FE5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어텐션</a:t>
            </a:r>
            <a:r>
              <a:rPr kumimoji="1" lang="ko-KR" altLang="en-US" dirty="0"/>
              <a:t> 메커니즘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D3DB11-6404-13AD-04CA-2B67496D0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기계 번역에서의 </a:t>
            </a:r>
            <a:r>
              <a:rPr kumimoji="1" lang="ko-KR" altLang="en-US" dirty="0" err="1"/>
              <a:t>어텐션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원 문장과 번역 문장의 단어간 정렬 </a:t>
            </a:r>
            <a:r>
              <a:rPr kumimoji="1" lang="en-US" altLang="ko-KR" dirty="0"/>
              <a:t>(align)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영어</a:t>
            </a:r>
            <a:r>
              <a:rPr kumimoji="1" lang="en-US" altLang="ko-KR" dirty="0"/>
              <a:t>-</a:t>
            </a:r>
            <a:r>
              <a:rPr kumimoji="1" lang="ko-KR" altLang="en-US" dirty="0"/>
              <a:t>프랑스 번역 모델의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시각화</a:t>
            </a:r>
            <a:endParaRPr kumimoji="1" lang="en-US" altLang="ko-KR" dirty="0"/>
          </a:p>
          <a:p>
            <a:pPr lvl="2"/>
            <a:r>
              <a:rPr kumimoji="1" lang="en-US" altLang="ko-Kore-KR" dirty="0"/>
              <a:t>zone ~ Area</a:t>
            </a:r>
          </a:p>
          <a:p>
            <a:pPr lvl="2"/>
            <a:r>
              <a:rPr kumimoji="1" lang="ko-KR" altLang="en-US" dirty="0" err="1"/>
              <a:t>밝은색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강한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dirty="0"/>
              <a:t>RNN</a:t>
            </a:r>
            <a:r>
              <a:rPr kumimoji="1" lang="ko-KR" altLang="en-US" dirty="0"/>
              <a:t>의 약점 </a:t>
            </a:r>
            <a:r>
              <a:rPr kumimoji="1" lang="en-US" altLang="ko-KR" dirty="0"/>
              <a:t>2:</a:t>
            </a:r>
            <a:r>
              <a:rPr kumimoji="1" lang="ko-KR" altLang="en-US" dirty="0"/>
              <a:t> 순차적인 연산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시퀀스 전체에 대한 병렬화에 취약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0670BA-A2DC-12AA-FE08-52E314219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FF152C-FEA5-46A5-5A3D-D263333E9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DE9E1-71F3-1537-B395-DA14FEFDE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49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172FA-30EA-F666-306A-22F61AEE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어텐션</a:t>
            </a:r>
            <a:r>
              <a:rPr kumimoji="1" lang="ko-KR" altLang="en-US" dirty="0"/>
              <a:t> 메커니즘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16E59-58EA-2E81-E0B7-AFEA97A6A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셀프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(self-attention): </a:t>
            </a:r>
            <a:r>
              <a:rPr kumimoji="1" lang="ko-KR" altLang="en-US" dirty="0"/>
              <a:t>순환 구조 제거</a:t>
            </a:r>
            <a:endParaRPr kumimoji="1" lang="en-US" altLang="ko-KR" dirty="0"/>
          </a:p>
          <a:p>
            <a:r>
              <a:rPr kumimoji="1" lang="ko-KR" altLang="en-US" dirty="0"/>
              <a:t>신경망의 같은 층의 모든 상태에 대해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작동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FF NN</a:t>
            </a:r>
            <a:r>
              <a:rPr kumimoji="1" lang="en-US" altLang="ko-KR" dirty="0">
                <a:sym typeface="Wingdings" pitchFamily="2" charset="2"/>
              </a:rPr>
              <a:t> (Feed Forward Neural Network)</a:t>
            </a:r>
          </a:p>
          <a:p>
            <a:r>
              <a:rPr kumimoji="1" lang="ko-KR" altLang="en-US" dirty="0" err="1">
                <a:sym typeface="Wingdings" pitchFamily="2" charset="2"/>
              </a:rPr>
              <a:t>병렬성</a:t>
            </a:r>
            <a:r>
              <a:rPr kumimoji="1" lang="ko-KR" altLang="en-US" dirty="0">
                <a:sym typeface="Wingdings" pitchFamily="2" charset="2"/>
              </a:rPr>
              <a:t> 확보</a:t>
            </a:r>
            <a:r>
              <a:rPr kumimoji="1" lang="en-US" altLang="ko-KR" dirty="0">
                <a:sym typeface="Wingdings" pitchFamily="2" charset="2"/>
              </a:rPr>
              <a:t>:</a:t>
            </a:r>
            <a:r>
              <a:rPr kumimoji="1" lang="ko-KR" altLang="en-US" dirty="0">
                <a:sym typeface="Wingdings" pitchFamily="2" charset="2"/>
              </a:rPr>
              <a:t> 자연어 처리 분야에서 큰 혁신을 불러옴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215EF0-D5DF-24DD-2827-D1DD12B6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2496B8-9F3D-B5D0-5169-B6F03597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B2CDAE-1B67-028A-0CDB-B89110AE1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244" name="Picture 4" descr="transformer-self-attn">
            <a:extLst>
              <a:ext uri="{FF2B5EF4-FFF2-40B4-BE49-F238E27FC236}">
                <a16:creationId xmlns:a16="http://schemas.microsoft.com/office/drawing/2014/main" id="{80A1751E-843F-63AC-B25C-8E16475A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10641214" cy="28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26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7D768-0E90-62F2-CE67-804B080A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트랜스퍼머의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계산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E89CF6-8CFE-B85C-72D8-90E4DBA7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984C0C-45C5-49E9-4A69-8D0A0EE48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875F66-0153-8EC4-6B7F-E6806ACE7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B002F-F86F-BC73-0F65-8A62B83F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55E9D5-BED4-E41C-6E33-92A20D9F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9" y="1033950"/>
            <a:ext cx="11483109" cy="57885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C967EC-8CF2-AA1D-0DBF-D38EB8CA369F}"/>
              </a:ext>
            </a:extLst>
          </p:cNvPr>
          <p:cNvSpPr/>
          <p:nvPr/>
        </p:nvSpPr>
        <p:spPr>
          <a:xfrm>
            <a:off x="155864" y="5735782"/>
            <a:ext cx="1558636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6002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610B6-B8FC-916C-2951-1FC8AC3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E536B-6F50-616A-F40D-43E33409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329-A073-32EF-4F02-177B83B3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2BFE0-187B-E8CD-08E3-8A23C4E5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D67AC-E913-2111-81FD-5F59DB45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1026" name="Picture 2" descr="transformer-encoder-decoder">
            <a:extLst>
              <a:ext uri="{FF2B5EF4-FFF2-40B4-BE49-F238E27FC236}">
                <a16:creationId xmlns:a16="http://schemas.microsoft.com/office/drawing/2014/main" id="{D2D1566E-10AB-CCDD-72B1-C846527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62" y="1213338"/>
            <a:ext cx="8898924" cy="495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902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610B6-B8FC-916C-2951-1FC8AC3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E536B-6F50-616A-F40D-43E33409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입력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토큰의 시퀀스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출력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은닉 상태 </a:t>
            </a:r>
            <a:r>
              <a:rPr kumimoji="1" lang="en-US" altLang="ko-KR" dirty="0"/>
              <a:t>(hidden states) </a:t>
            </a:r>
            <a:r>
              <a:rPr kumimoji="1" lang="ko-KR" altLang="en-US" dirty="0"/>
              <a:t>또는 문맥 </a:t>
            </a:r>
            <a:r>
              <a:rPr kumimoji="1" lang="en-US" altLang="ko-KR" dirty="0"/>
              <a:t>(context)</a:t>
            </a:r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329-A073-32EF-4F02-177B83B3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2BFE0-187B-E8CD-08E3-8A23C4E5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D67AC-E913-2111-81FD-5F59DB45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026" name="Picture 2" descr="transformer-encoder-decoder">
            <a:extLst>
              <a:ext uri="{FF2B5EF4-FFF2-40B4-BE49-F238E27FC236}">
                <a16:creationId xmlns:a16="http://schemas.microsoft.com/office/drawing/2014/main" id="{D2D1566E-10AB-CCDD-72B1-C846527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48" y="2804984"/>
            <a:ext cx="7032652" cy="39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1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610B6-B8FC-916C-2951-1FC8AC3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E536B-6F50-616A-F40D-43E33409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디코더</a:t>
            </a:r>
            <a:endParaRPr kumimoji="1" lang="en-US" altLang="ko-Kore-KR" dirty="0"/>
          </a:p>
          <a:p>
            <a:pPr lvl="1"/>
            <a:r>
              <a:rPr kumimoji="1" lang="ko-Kore-KR" altLang="en-US" dirty="0"/>
              <a:t>입력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인코더의 은닉 상태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직전까지 생성한 출력 토큰 서브 시퀀스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출력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출력 토큰의 시퀀스를 한번에 하나씩 반복 생성</a:t>
            </a:r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329-A073-32EF-4F02-177B83B3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2BFE0-187B-E8CD-08E3-8A23C4E5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D67AC-E913-2111-81FD-5F59DB45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1026" name="Picture 2" descr="transformer-encoder-decoder">
            <a:extLst>
              <a:ext uri="{FF2B5EF4-FFF2-40B4-BE49-F238E27FC236}">
                <a16:creationId xmlns:a16="http://schemas.microsoft.com/office/drawing/2014/main" id="{D2D1566E-10AB-CCDD-72B1-C846527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48" y="2804984"/>
            <a:ext cx="7032652" cy="39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1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610B6-B8FC-916C-2951-1FC8AC3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E536B-6F50-616A-F40D-43E33409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아키텍처 특징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토큰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입력 텍스트를 토큰화 후 벡터화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위치 </a:t>
            </a:r>
            <a:r>
              <a:rPr kumimoji="1" lang="ko-KR" altLang="en-US" dirty="0" err="1"/>
              <a:t>임베딩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토큰의 순서를 반영하기 위한 엔지니어링 </a:t>
            </a:r>
            <a:r>
              <a:rPr kumimoji="1" lang="en-US" altLang="ko-KR" dirty="0"/>
              <a:t>(add)</a:t>
            </a:r>
          </a:p>
          <a:p>
            <a:pPr lvl="1"/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329-A073-32EF-4F02-177B83B3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2BFE0-187B-E8CD-08E3-8A23C4E5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D67AC-E913-2111-81FD-5F59DB45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1026" name="Picture 2" descr="transformer-encoder-decoder">
            <a:extLst>
              <a:ext uri="{FF2B5EF4-FFF2-40B4-BE49-F238E27FC236}">
                <a16:creationId xmlns:a16="http://schemas.microsoft.com/office/drawing/2014/main" id="{D2D1566E-10AB-CCDD-72B1-C846527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48" y="2804984"/>
            <a:ext cx="7032652" cy="39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88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소개</a:t>
            </a:r>
            <a:endParaRPr kumimoji="1" lang="en-US" altLang="ko-Kore-KR" dirty="0"/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트랜스포머 아키텍처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트랜스포머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활용시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알아야 할 필수 지식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텍스트 분류 문제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959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610B6-B8FC-916C-2951-1FC8AC3A7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E536B-6F50-616A-F40D-43E33409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아키텍처 특징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인코더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디코더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R" altLang="en-US"/>
              <a:t>층의 스택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디코더</a:t>
            </a:r>
            <a:r>
              <a:rPr kumimoji="1" lang="ko-KR" altLang="en-US" dirty="0"/>
              <a:t> 층마다 인코더 은닉 상태가 주입 됨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디코더의</a:t>
            </a:r>
            <a:r>
              <a:rPr kumimoji="1" lang="ko-KR" altLang="en-US" dirty="0"/>
              <a:t> 출력은 다시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입력으로 주입됨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다음 토큰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 생성은 분류 문제임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EOS (End-of-Sequence)</a:t>
            </a:r>
          </a:p>
          <a:p>
            <a:pPr marL="457200" lvl="1" indent="0">
              <a:buNone/>
            </a:pPr>
            <a:endParaRPr kumimoji="1" lang="en-US" altLang="ko-KR" dirty="0"/>
          </a:p>
          <a:p>
            <a:pPr lvl="1"/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E55329-A073-32EF-4F02-177B83B3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72BFE0-187B-E8CD-08E3-8A23C4E5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CD67AC-E913-2111-81FD-5F59DB450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1026" name="Picture 2" descr="transformer-encoder-decoder">
            <a:extLst>
              <a:ext uri="{FF2B5EF4-FFF2-40B4-BE49-F238E27FC236}">
                <a16:creationId xmlns:a16="http://schemas.microsoft.com/office/drawing/2014/main" id="{D2D1566E-10AB-CCDD-72B1-C846527A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48" y="2804984"/>
            <a:ext cx="7032652" cy="391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740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아키텍처 개요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BERT </a:t>
            </a:r>
            <a:r>
              <a:rPr kumimoji="1" lang="ko-KR" altLang="en-US" dirty="0"/>
              <a:t>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양방향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(bidirectional attention)</a:t>
            </a:r>
          </a:p>
          <a:p>
            <a:pPr lvl="1"/>
            <a:r>
              <a:rPr kumimoji="1" lang="ko-KR" altLang="en-US" dirty="0"/>
              <a:t>텍스트 분류나 </a:t>
            </a:r>
            <a:r>
              <a:rPr kumimoji="1" lang="ko-KR" altLang="en-US" dirty="0" err="1"/>
              <a:t>개체명</a:t>
            </a:r>
            <a:r>
              <a:rPr kumimoji="1" lang="ko-KR" altLang="en-US" dirty="0"/>
              <a:t> 인식 등에 적합</a:t>
            </a:r>
            <a:endParaRPr kumimoji="1" lang="en-US" altLang="ko-KR" dirty="0"/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GPT</a:t>
            </a:r>
            <a:r>
              <a:rPr kumimoji="1" lang="ko-KR" altLang="en-US" dirty="0"/>
              <a:t> 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(causal attention), </a:t>
            </a:r>
            <a:r>
              <a:rPr kumimoji="1" lang="ko-KR" altLang="en-US" dirty="0"/>
              <a:t>자기회귀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(autoregressive attention)</a:t>
            </a:r>
          </a:p>
          <a:p>
            <a:pPr lvl="1"/>
            <a:r>
              <a:rPr kumimoji="1" lang="ko-KR" altLang="en-US" dirty="0"/>
              <a:t>언어 모델링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다음 단어 예측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적합</a:t>
            </a:r>
            <a:endParaRPr kumimoji="1" lang="en-US" altLang="ko-KR" dirty="0"/>
          </a:p>
          <a:p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BART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T5 </a:t>
            </a:r>
            <a:r>
              <a:rPr kumimoji="1" lang="ko-KR" altLang="en-US" dirty="0"/>
              <a:t>등</a:t>
            </a:r>
            <a:r>
              <a:rPr kumimoji="1" lang="en-US" altLang="ko-KR" dirty="0"/>
              <a:t>:</a:t>
            </a:r>
            <a:r>
              <a:rPr kumimoji="1" lang="ko-KR" altLang="en-US" dirty="0"/>
              <a:t> 번역과 요약 등에 적합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309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coder-zoom">
            <a:extLst>
              <a:ext uri="{FF2B5EF4-FFF2-40B4-BE49-F238E27FC236}">
                <a16:creationId xmlns:a16="http://schemas.microsoft.com/office/drawing/2014/main" id="{B76FD686-B601-F779-002D-51CBD618C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7" y="1130667"/>
            <a:ext cx="6776483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3CD4E1-1598-7E92-3433-500622D43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A9AFE4-58C6-A404-4AED-FE10F04C8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4767072" cy="4963625"/>
          </a:xfrm>
        </p:spPr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ko-KR" altLang="en-US" dirty="0"/>
              <a:t> 스택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다수의 인코딩 레이어 </a:t>
            </a:r>
            <a:r>
              <a:rPr kumimoji="1" lang="en-US" altLang="ko-KR" dirty="0"/>
              <a:t>(</a:t>
            </a:r>
            <a:r>
              <a:rPr kumimoji="1" lang="ko-KR" altLang="en-US" dirty="0"/>
              <a:t>층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ore-KR" altLang="en-US" dirty="0"/>
              <a:t>멀티</a:t>
            </a:r>
            <a:r>
              <a:rPr kumimoji="1" lang="ko-KR" altLang="en-US" dirty="0"/>
              <a:t> 헤드 셀프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층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모든 입력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대상 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피드</a:t>
            </a:r>
            <a:r>
              <a:rPr kumimoji="1" lang="ko-KR" altLang="en-US" dirty="0"/>
              <a:t> 포워드 층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각 입력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마다 독립 적용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 err="1"/>
              <a:t>스킵</a:t>
            </a:r>
            <a:r>
              <a:rPr kumimoji="1" lang="ko-KR" altLang="en-US" dirty="0"/>
              <a:t> 연결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skip connection)</a:t>
            </a:r>
          </a:p>
          <a:p>
            <a:pPr lvl="1"/>
            <a:r>
              <a:rPr kumimoji="1" lang="en-US" altLang="ko-Kore-KR" dirty="0"/>
              <a:t>(</a:t>
            </a:r>
            <a:r>
              <a:rPr kumimoji="1" lang="ko-KR" altLang="en-US" dirty="0"/>
              <a:t>층 정규화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 normalization)</a:t>
            </a:r>
          </a:p>
          <a:p>
            <a:r>
              <a:rPr kumimoji="1" lang="ko-KR" altLang="en-US" dirty="0"/>
              <a:t>핵심 역할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입력 </a:t>
            </a:r>
            <a:r>
              <a:rPr kumimoji="1" lang="ko-KR" altLang="en-US" dirty="0" err="1"/>
              <a:t>임베딩을</a:t>
            </a:r>
            <a:r>
              <a:rPr kumimoji="1" lang="ko-KR" altLang="en-US" dirty="0"/>
              <a:t> 업데이트 해 시퀀스의 문맥 정보가 </a:t>
            </a:r>
            <a:r>
              <a:rPr kumimoji="1" lang="ko-KR" altLang="en-US" dirty="0" err="1"/>
              <a:t>인코딩된</a:t>
            </a:r>
            <a:r>
              <a:rPr kumimoji="1" lang="ko-KR" altLang="en-US" dirty="0"/>
              <a:t> 표현을 만드는 것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2F858-0173-A1F5-BA8B-505254C7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20E36-52B4-82C5-CD97-A603BB8B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BF167C-43C6-5F24-FE84-363B5D21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416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셀프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 </a:t>
            </a:r>
            <a:r>
              <a:rPr kumimoji="1" lang="ko-KR" altLang="en-US" dirty="0"/>
              <a:t>인사이트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근사화된</a:t>
            </a:r>
            <a:r>
              <a:rPr kumimoji="1" lang="ko-KR" altLang="en-US" dirty="0"/>
              <a:t> 해시 테이블 조회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값 </a:t>
            </a:r>
            <a:r>
              <a:rPr kumimoji="1" lang="en-US" altLang="ko-KR" dirty="0"/>
              <a:t>(value)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조회하기 위해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쿼리 </a:t>
            </a:r>
            <a:r>
              <a:rPr kumimoji="1" lang="en-US" altLang="ko-KR" dirty="0"/>
              <a:t>(query)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테이블 내의 키 </a:t>
            </a:r>
            <a:r>
              <a:rPr kumimoji="1" lang="en-US" altLang="ko-KR" dirty="0"/>
              <a:t>(key)</a:t>
            </a:r>
            <a:r>
              <a:rPr kumimoji="1" lang="ko-KR" altLang="en-US" dirty="0"/>
              <a:t>와 비교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해시 테이블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쿼리 → 키가 정확히 </a:t>
            </a:r>
            <a:r>
              <a:rPr kumimoji="1" lang="ko-KR" altLang="en-US" dirty="0" err="1"/>
              <a:t>매핑되고</a:t>
            </a:r>
            <a:r>
              <a:rPr kumimoji="1" lang="ko-KR" altLang="en-US" dirty="0"/>
              <a:t> 연결된 값을 리턴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셀프 </a:t>
            </a:r>
            <a:r>
              <a:rPr kumimoji="1" lang="ko-KR" altLang="en-US" dirty="0" err="1"/>
              <a:t>어텐션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쿼리 → 각 키와 유사도가 계산됨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유사도에 비례한 값들의 합을 리턴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2709B0-F6B8-0DB0-19A8-41162068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013" y="4058227"/>
            <a:ext cx="2135331" cy="27489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6D7D98-9812-3C8D-72F7-83D37372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70" y="4058227"/>
            <a:ext cx="2138058" cy="27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38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2FEDEF2-B285-A2DA-A8FE-13A2120C5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37" y="3676519"/>
            <a:ext cx="2323904" cy="6835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셀프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 </a:t>
            </a:r>
            <a:r>
              <a:rPr kumimoji="1" lang="ko-KR" altLang="en-US" dirty="0"/>
              <a:t>계산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스텝 </a:t>
            </a:r>
            <a:r>
              <a:rPr kumimoji="1" lang="en-US" altLang="ko-KR" dirty="0"/>
              <a:t>1:</a:t>
            </a:r>
            <a:r>
              <a:rPr kumimoji="1" lang="ko-KR" altLang="en-US" dirty="0"/>
              <a:t> 입력 </a:t>
            </a:r>
            <a:r>
              <a:rPr kumimoji="1" lang="en-US" altLang="ko-KR" dirty="0"/>
              <a:t>x</a:t>
            </a:r>
            <a:r>
              <a:rPr kumimoji="1" lang="en-US" altLang="ko-KR" baseline="-25000" dirty="0"/>
              <a:t>i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대한 쿼리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 계산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2:</a:t>
            </a:r>
            <a:r>
              <a:rPr kumimoji="1" lang="ko-KR" altLang="en-US" dirty="0"/>
              <a:t> 쿼리와 키 사이의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계산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3: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소프트맥스로</a:t>
            </a:r>
            <a:r>
              <a:rPr kumimoji="1" lang="ko-KR" altLang="en-US" dirty="0"/>
              <a:t> 확률화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스텝 </a:t>
            </a:r>
            <a:r>
              <a:rPr kumimoji="1" lang="en-US" altLang="ko-KR" dirty="0"/>
              <a:t>4: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가중합</a:t>
            </a:r>
            <a:r>
              <a:rPr kumimoji="1" lang="ko-KR" altLang="en-US" dirty="0"/>
              <a:t> 계산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26D7D98-9812-3C8D-72F7-83D373728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742" y="1213338"/>
            <a:ext cx="2138058" cy="27489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E5D0EB-0328-56B6-299B-08A5E421D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952" y="1711554"/>
            <a:ext cx="3294864" cy="5202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AA77930-FDF4-E021-5E56-F87D54A79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37" y="2742980"/>
            <a:ext cx="1400077" cy="5072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7842382-A036-8B2A-9A19-93077EEB2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36" y="4793355"/>
            <a:ext cx="1937405" cy="7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82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셀프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스케일드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점곱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3336F4-5A5F-E53B-97A0-1DBC33EB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2" y="1130667"/>
            <a:ext cx="6553200" cy="1295400"/>
          </a:xfrm>
          <a:prstGeom prst="rect">
            <a:avLst/>
          </a:prstGeom>
        </p:spPr>
      </p:pic>
      <p:pic>
        <p:nvPicPr>
          <p:cNvPr id="10242" name="Picture 2" descr="Operations in scaled dot-product attention">
            <a:extLst>
              <a:ext uri="{FF2B5EF4-FFF2-40B4-BE49-F238E27FC236}">
                <a16:creationId xmlns:a16="http://schemas.microsoft.com/office/drawing/2014/main" id="{64210A47-BD84-50CA-38BD-F0D1F98B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8526"/>
            <a:ext cx="121920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0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멀티 헤드 </a:t>
            </a:r>
            <a:r>
              <a:rPr kumimoji="1" lang="ko-KR" altLang="en-US" dirty="0" err="1"/>
              <a:t>어텐션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멀티 헤드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(multi-head attention)</a:t>
            </a:r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9218" name="Picture 2" descr="Multi-head attention">
            <a:extLst>
              <a:ext uri="{FF2B5EF4-FFF2-40B4-BE49-F238E27FC236}">
                <a16:creationId xmlns:a16="http://schemas.microsoft.com/office/drawing/2014/main" id="{4BF61827-4E49-A73D-3DB3-49ABA33F0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2092066"/>
            <a:ext cx="9201912" cy="353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62C9CF3-C106-BB44-F7C3-17A66F354CB5}"/>
              </a:ext>
            </a:extLst>
          </p:cNvPr>
          <p:cNvSpPr txBox="1">
            <a:spLocks/>
          </p:cNvSpPr>
          <p:nvPr/>
        </p:nvSpPr>
        <p:spPr>
          <a:xfrm>
            <a:off x="8080248" y="1463879"/>
            <a:ext cx="3121152" cy="163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600" dirty="0"/>
              <a:t>쿼리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키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값 벡터 생성시 입력 을 투영 </a:t>
            </a:r>
            <a:r>
              <a:rPr kumimoji="1" lang="en-US" altLang="ko-KR" sz="1600" dirty="0"/>
              <a:t>(projection)</a:t>
            </a:r>
            <a:r>
              <a:rPr kumimoji="1" lang="ko-KR" altLang="en-US" sz="1600" dirty="0"/>
              <a:t> 실시</a:t>
            </a:r>
            <a:endParaRPr kumimoji="1" lang="en-US" altLang="ko-KR" sz="1600" dirty="0"/>
          </a:p>
          <a:p>
            <a:r>
              <a:rPr kumimoji="1" lang="ko-KR" altLang="en-US" sz="1600" dirty="0" err="1"/>
              <a:t>스케일드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접곰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어텐션을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여러개</a:t>
            </a:r>
            <a:r>
              <a:rPr kumimoji="1" lang="ko-KR" altLang="en-US" sz="1600" dirty="0"/>
              <a:t> 둠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멀티 헤드</a:t>
            </a:r>
            <a:r>
              <a:rPr kumimoji="1" lang="en-US" altLang="ko-KR" sz="1600" dirty="0"/>
              <a:t>)</a:t>
            </a:r>
          </a:p>
          <a:p>
            <a:r>
              <a:rPr kumimoji="1" lang="ko-KR" altLang="en-US" sz="1600" dirty="0"/>
              <a:t>최종적으로 결합</a:t>
            </a:r>
            <a:endParaRPr kumimoji="1" lang="en-US" altLang="ko-KR" sz="1600" dirty="0"/>
          </a:p>
          <a:p>
            <a:pPr lvl="1"/>
            <a:endParaRPr kumimoji="1" lang="ko-Kore-KR" altLang="en-US" sz="160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D58A43D2-6A52-E8DF-5501-9CA1E91F26B0}"/>
              </a:ext>
            </a:extLst>
          </p:cNvPr>
          <p:cNvSpPr txBox="1">
            <a:spLocks/>
          </p:cNvSpPr>
          <p:nvPr/>
        </p:nvSpPr>
        <p:spPr>
          <a:xfrm>
            <a:off x="8080248" y="4623696"/>
            <a:ext cx="3121152" cy="1635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1600" dirty="0"/>
              <a:t>하나의 헤드가 한 측면의 유사도에 초점</a:t>
            </a:r>
            <a:endParaRPr kumimoji="1" lang="en-US" altLang="ko-KR" sz="1600" dirty="0"/>
          </a:p>
          <a:p>
            <a:r>
              <a:rPr kumimoji="1" lang="ko-KR" altLang="en-US" sz="1600" dirty="0"/>
              <a:t>다수의 헤드가 여러 측면에 초점을 맞추길 기대</a:t>
            </a:r>
            <a:endParaRPr kumimoji="1" lang="en-US" altLang="ko-KR" sz="1600" dirty="0"/>
          </a:p>
          <a:p>
            <a:r>
              <a:rPr kumimoji="1" lang="ko-KR" altLang="en-US" sz="1600" dirty="0"/>
              <a:t>학습 과정에서 자동으로 이뤄짐</a:t>
            </a:r>
            <a:endParaRPr kumimoji="1" lang="en-US" altLang="ko-KR" sz="1600" dirty="0"/>
          </a:p>
          <a:p>
            <a:pPr lvl="1"/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8365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멀티 헤드 </a:t>
            </a:r>
            <a:r>
              <a:rPr kumimoji="1" lang="ko-KR" altLang="en-US" dirty="0" err="1"/>
              <a:t>어텐션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구현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3962400" cy="4963625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sz="2400" dirty="0"/>
              <a:t>단일 헤드 구현</a:t>
            </a:r>
            <a:endParaRPr kumimoji="1" lang="en-US" altLang="ko-KR" sz="2400" dirty="0"/>
          </a:p>
          <a:p>
            <a:pPr lvl="1"/>
            <a:r>
              <a:rPr kumimoji="1" lang="ko-KR" altLang="en-US" sz="2000" dirty="0"/>
              <a:t>투영 </a:t>
            </a:r>
            <a:r>
              <a:rPr kumimoji="1" lang="en-US" altLang="ko-KR" sz="2000" dirty="0"/>
              <a:t>(projection)</a:t>
            </a:r>
          </a:p>
          <a:p>
            <a:pPr lvl="2"/>
            <a:r>
              <a:rPr kumimoji="1" lang="en-US" altLang="ko-KR" sz="1800" dirty="0" err="1"/>
              <a:t>nn.Linear</a:t>
            </a:r>
            <a:r>
              <a:rPr kumimoji="1" lang="en-US" altLang="ko-KR" sz="1800" dirty="0"/>
              <a:t>()</a:t>
            </a:r>
          </a:p>
          <a:p>
            <a:pPr lvl="1"/>
            <a:r>
              <a:rPr kumimoji="1" lang="en-US" altLang="ko-KR" sz="2200" dirty="0" err="1"/>
              <a:t>nn.Module</a:t>
            </a:r>
            <a:r>
              <a:rPr kumimoji="1" lang="ko-KR" altLang="en-US" sz="2200" dirty="0"/>
              <a:t> 상속</a:t>
            </a:r>
            <a:endParaRPr kumimoji="1" lang="en-US" altLang="ko-KR" sz="2200" dirty="0"/>
          </a:p>
          <a:p>
            <a:pPr lvl="1"/>
            <a:r>
              <a:rPr kumimoji="1" lang="en-US" altLang="ko-KR" sz="2200" dirty="0"/>
              <a:t>forward </a:t>
            </a:r>
            <a:r>
              <a:rPr kumimoji="1" lang="ko-KR" altLang="en-US" sz="2200" dirty="0"/>
              <a:t>메소드 구현</a:t>
            </a:r>
            <a:endParaRPr kumimoji="1" lang="en-US" altLang="ko-KR" sz="1800" dirty="0"/>
          </a:p>
          <a:p>
            <a:pPr lvl="2"/>
            <a:endParaRPr kumimoji="1" lang="en-US" altLang="ko-KR" sz="1800" dirty="0"/>
          </a:p>
          <a:p>
            <a:r>
              <a:rPr kumimoji="1" lang="ko-KR" altLang="en-US" sz="2600" dirty="0"/>
              <a:t>멀티 헤드 </a:t>
            </a:r>
            <a:r>
              <a:rPr kumimoji="1" lang="ko-KR" altLang="en-US" sz="2600" dirty="0" err="1"/>
              <a:t>어텐션</a:t>
            </a:r>
            <a:endParaRPr kumimoji="1" lang="en-US" altLang="ko-KR" sz="2600" dirty="0"/>
          </a:p>
          <a:p>
            <a:pPr lvl="1"/>
            <a:r>
              <a:rPr kumimoji="1" lang="en-US" altLang="ko-KR" sz="2200" dirty="0" err="1"/>
              <a:t>head_dim</a:t>
            </a:r>
            <a:r>
              <a:rPr kumimoji="1" lang="en-US" altLang="ko-KR" sz="2200" dirty="0"/>
              <a:t> = 64</a:t>
            </a:r>
          </a:p>
          <a:p>
            <a:pPr lvl="2"/>
            <a:r>
              <a:rPr kumimoji="1" lang="en-US" altLang="ko-KR" sz="1800" dirty="0" err="1"/>
              <a:t>embed_dim</a:t>
            </a:r>
            <a:r>
              <a:rPr kumimoji="1" lang="en-US" altLang="ko-KR" sz="1800" dirty="0"/>
              <a:t> // </a:t>
            </a:r>
            <a:r>
              <a:rPr kumimoji="1" lang="en-US" altLang="ko-KR" sz="1800" dirty="0" err="1"/>
              <a:t>num_heads</a:t>
            </a:r>
            <a:r>
              <a:rPr kumimoji="1" lang="en-US" altLang="ko-KR" sz="1800" dirty="0"/>
              <a:t> == 768 / 12 </a:t>
            </a:r>
          </a:p>
          <a:p>
            <a:pPr lvl="1"/>
            <a:r>
              <a:rPr kumimoji="1" lang="en-US" altLang="ko-KR" sz="2200" dirty="0" err="1"/>
              <a:t>nn.ModuleList</a:t>
            </a:r>
            <a:r>
              <a:rPr kumimoji="1" lang="en-US" altLang="ko-KR" sz="2200" dirty="0"/>
              <a:t>()</a:t>
            </a:r>
          </a:p>
          <a:p>
            <a:pPr lvl="2"/>
            <a:r>
              <a:rPr kumimoji="1" lang="ko-KR" altLang="en-US" sz="1800" dirty="0"/>
              <a:t>여러 </a:t>
            </a:r>
            <a:r>
              <a:rPr kumimoji="1" lang="en-US" altLang="ko-KR" sz="1800" dirty="0" err="1"/>
              <a:t>nn.Module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객체의 목록화에 사용</a:t>
            </a:r>
            <a:endParaRPr kumimoji="1" lang="en-US" altLang="ko-KR" sz="1800" dirty="0"/>
          </a:p>
          <a:p>
            <a:pPr lvl="1"/>
            <a:r>
              <a:rPr kumimoji="1" lang="ko-KR" altLang="en-US" sz="2200" dirty="0"/>
              <a:t>연결</a:t>
            </a:r>
            <a:endParaRPr kumimoji="1" lang="en-US" altLang="ko-KR" sz="2200" dirty="0"/>
          </a:p>
          <a:p>
            <a:pPr lvl="2"/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torch.cat</a:t>
            </a:r>
            <a:r>
              <a:rPr kumimoji="1" lang="en-US" altLang="ko-KR" sz="1800" dirty="0"/>
              <a:t>(): </a:t>
            </a:r>
            <a:r>
              <a:rPr kumimoji="1" lang="ko-KR" altLang="en-US" sz="1800" dirty="0"/>
              <a:t>마지막 차원 축으로 연결</a:t>
            </a:r>
            <a:endParaRPr kumimoji="1" lang="en-US" altLang="ko-KR" sz="1800" dirty="0"/>
          </a:p>
          <a:p>
            <a:pPr lvl="1"/>
            <a:r>
              <a:rPr kumimoji="1" lang="ko-KR" altLang="en-US" sz="2200" dirty="0"/>
              <a:t>최종 투영</a:t>
            </a:r>
            <a:endParaRPr kumimoji="1" lang="en-US" altLang="ko-KR" sz="2200" dirty="0"/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63703A-01EB-DDC2-5712-F5FDB27FC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448" y="1196639"/>
            <a:ext cx="6824472" cy="21689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1FC91F0-6F15-D609-13F9-F3DBEC07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48" y="3587155"/>
            <a:ext cx="6854952" cy="286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encoder-zoom">
            <a:extLst>
              <a:ext uri="{FF2B5EF4-FFF2-40B4-BE49-F238E27FC236}">
                <a16:creationId xmlns:a16="http://schemas.microsoft.com/office/drawing/2014/main" id="{8A104720-6098-C0B0-906A-A9B5B4E81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927" y="1130667"/>
            <a:ext cx="6776483" cy="534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3C6F54C-F6C7-B01D-AD0D-158CDA797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80DA1-8760-61EE-E79A-7B672897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어텐션만</a:t>
            </a:r>
            <a:r>
              <a:rPr kumimoji="1" lang="ko-KR" altLang="en-US" dirty="0"/>
              <a:t> 사용시 비선형성 부족</a:t>
            </a:r>
            <a:endParaRPr kumimoji="1" lang="en-US" altLang="ko-KR" dirty="0"/>
          </a:p>
          <a:p>
            <a:r>
              <a:rPr kumimoji="1" lang="ko-KR" altLang="en-US" dirty="0" err="1"/>
              <a:t>피드</a:t>
            </a:r>
            <a:r>
              <a:rPr kumimoji="1" lang="ko-KR" altLang="en-US" dirty="0"/>
              <a:t> 포워드 층으로 비선형성 보충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B7838C-BDE3-2187-C21E-8EA681E1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173B8E-A5DA-6E6D-F336-2141D28B4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3E5B0-C2E4-F5E5-0021-95DBE0CEF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74ACDE-231A-77AB-B366-107D2A99F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49" y="2373327"/>
            <a:ext cx="3707367" cy="333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8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82E3C-AA91-56BB-A1EE-52F716A30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피드</a:t>
            </a:r>
            <a:r>
              <a:rPr kumimoji="1" lang="ko-KR" altLang="en-US" dirty="0"/>
              <a:t> 포워드 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93C16B-C10C-57CA-7B65-5000EEEA5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4355592" cy="4963625"/>
          </a:xfrm>
        </p:spPr>
        <p:txBody>
          <a:bodyPr>
            <a:normAutofit lnSpcReduction="10000"/>
          </a:bodyPr>
          <a:lstStyle/>
          <a:p>
            <a:r>
              <a:rPr kumimoji="1" lang="ko-Kore-KR" altLang="en-US" sz="2400" dirty="0"/>
              <a:t>두개층으로</a:t>
            </a:r>
            <a:r>
              <a:rPr kumimoji="1" lang="ko-KR" altLang="en-US" sz="2400" dirty="0"/>
              <a:t> 구성된 완전 연결 신경망</a:t>
            </a:r>
            <a:endParaRPr kumimoji="1" lang="en-US" altLang="ko-KR" sz="2400" dirty="0"/>
          </a:p>
          <a:p>
            <a:r>
              <a:rPr kumimoji="1" lang="ko-KR" altLang="en-US" sz="2400" dirty="0" err="1"/>
              <a:t>위치별</a:t>
            </a:r>
            <a:r>
              <a:rPr kumimoji="1" lang="ko-KR" altLang="en-US" sz="2400" dirty="0"/>
              <a:t> </a:t>
            </a:r>
            <a:r>
              <a:rPr kumimoji="1" lang="ko-KR" altLang="en-US" sz="2400" dirty="0" err="1"/>
              <a:t>피드</a:t>
            </a:r>
            <a:r>
              <a:rPr kumimoji="1" lang="ko-KR" altLang="en-US" sz="2400" dirty="0"/>
              <a:t> 포워드 층</a:t>
            </a:r>
            <a:r>
              <a:rPr kumimoji="1" lang="en-US" altLang="ko-KR" sz="2400" dirty="0"/>
              <a:t>(position-wise feed-forward layer)</a:t>
            </a:r>
          </a:p>
          <a:p>
            <a:pPr lvl="1"/>
            <a:r>
              <a:rPr kumimoji="1" lang="ko-KR" altLang="en-US" sz="2000" dirty="0"/>
              <a:t>토큰의 위치에 상관없이 모든 토큰 </a:t>
            </a:r>
            <a:r>
              <a:rPr kumimoji="1" lang="ko-KR" altLang="en-US" sz="2000" dirty="0" err="1"/>
              <a:t>임베딩에</a:t>
            </a:r>
            <a:r>
              <a:rPr kumimoji="1" lang="ko-KR" altLang="en-US" sz="2000" dirty="0"/>
              <a:t> 병렬적으로 적용됨</a:t>
            </a:r>
            <a:endParaRPr kumimoji="1" lang="en-US" altLang="ko-KR" sz="2000" dirty="0"/>
          </a:p>
          <a:p>
            <a:r>
              <a:rPr kumimoji="1" lang="ko-KR" altLang="en-US" sz="2400" dirty="0"/>
              <a:t>주된 설정</a:t>
            </a:r>
            <a:endParaRPr kumimoji="1" lang="en-US" altLang="ko-KR" sz="2400" dirty="0"/>
          </a:p>
          <a:p>
            <a:pPr lvl="1"/>
            <a:r>
              <a:rPr kumimoji="1" lang="en-US" altLang="ko-KR" sz="2000" dirty="0" err="1"/>
              <a:t>Intermediate_size</a:t>
            </a:r>
            <a:r>
              <a:rPr kumimoji="1" lang="en-US" altLang="ko-KR" sz="2000" dirty="0"/>
              <a:t>: </a:t>
            </a:r>
            <a:r>
              <a:rPr kumimoji="1" lang="ko-KR" altLang="en-US" sz="2000" dirty="0" err="1"/>
              <a:t>임베딩의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4</a:t>
            </a:r>
            <a:r>
              <a:rPr kumimoji="1" lang="ko-KR" altLang="en-US" sz="2000" dirty="0"/>
              <a:t>배 </a:t>
            </a:r>
            <a:r>
              <a:rPr kumimoji="1" lang="en-US" altLang="ko-KR" sz="2000" dirty="0"/>
              <a:t>(768</a:t>
            </a:r>
            <a:r>
              <a:rPr kumimoji="1" lang="ko-KR" altLang="en-US" sz="2000" dirty="0"/>
              <a:t>*</a:t>
            </a:r>
            <a:r>
              <a:rPr kumimoji="1" lang="en-US" altLang="ko-KR" sz="2000" dirty="0"/>
              <a:t>4)</a:t>
            </a:r>
          </a:p>
          <a:p>
            <a:pPr lvl="1"/>
            <a:r>
              <a:rPr kumimoji="1" lang="ko-KR" altLang="en-US" sz="2000" dirty="0"/>
              <a:t>활성화 함수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GELU</a:t>
            </a:r>
          </a:p>
          <a:p>
            <a:r>
              <a:rPr kumimoji="1" lang="en-US" altLang="ko-KR" sz="2000" dirty="0" err="1"/>
              <a:t>nn.Linear</a:t>
            </a:r>
            <a:r>
              <a:rPr kumimoji="1" lang="en-US" altLang="ko-KR" sz="2000" dirty="0"/>
              <a:t>()</a:t>
            </a:r>
          </a:p>
          <a:p>
            <a:pPr lvl="1"/>
            <a:r>
              <a:rPr kumimoji="1" lang="en-US" altLang="ko-KR" sz="1600" dirty="0"/>
              <a:t>[</a:t>
            </a:r>
            <a:r>
              <a:rPr kumimoji="1" lang="en-US" altLang="ko-KR" sz="1600" dirty="0" err="1"/>
              <a:t>batch_size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hidden_dim</a:t>
            </a:r>
            <a:r>
              <a:rPr kumimoji="1" lang="en-US" altLang="ko-KR" sz="1600" dirty="0"/>
              <a:t>] </a:t>
            </a:r>
            <a:r>
              <a:rPr kumimoji="1" lang="ko-KR" altLang="en-US" sz="1600" dirty="0"/>
              <a:t>입력</a:t>
            </a:r>
            <a:endParaRPr kumimoji="1" lang="en-US" altLang="ko-KR" sz="1600" dirty="0"/>
          </a:p>
          <a:p>
            <a:pPr lvl="2"/>
            <a:r>
              <a:rPr kumimoji="1" lang="ko-KR" altLang="en-US" sz="1200" dirty="0"/>
              <a:t>배치에 독립적으로 적용</a:t>
            </a:r>
            <a:endParaRPr kumimoji="1" lang="en-US" altLang="ko-KR" sz="1200" dirty="0"/>
          </a:p>
          <a:p>
            <a:pPr lvl="1"/>
            <a:r>
              <a:rPr kumimoji="1" lang="en-US" altLang="ko-KR" sz="1600" dirty="0"/>
              <a:t>[</a:t>
            </a:r>
            <a:r>
              <a:rPr kumimoji="1" lang="en-US" altLang="ko-KR" sz="1600" dirty="0" err="1"/>
              <a:t>batch_size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seq_len</a:t>
            </a:r>
            <a:r>
              <a:rPr kumimoji="1" lang="en-US" altLang="ko-KR" sz="1600" dirty="0"/>
              <a:t>, </a:t>
            </a:r>
            <a:r>
              <a:rPr kumimoji="1" lang="en-US" altLang="ko-KR" sz="1600" dirty="0" err="1"/>
              <a:t>hidden_dim</a:t>
            </a:r>
            <a:r>
              <a:rPr kumimoji="1" lang="en-US" altLang="ko-KR" sz="1600" dirty="0"/>
              <a:t>]</a:t>
            </a:r>
          </a:p>
          <a:p>
            <a:pPr lvl="2"/>
            <a:r>
              <a:rPr kumimoji="1" lang="ko-KR" altLang="en-US" sz="1200" dirty="0"/>
              <a:t>배치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시퀀시</a:t>
            </a:r>
            <a:r>
              <a:rPr kumimoji="1" lang="ko-KR" altLang="en-US" sz="1200" dirty="0"/>
              <a:t> 길이에 독립적으로 적용</a:t>
            </a:r>
            <a:endParaRPr kumimoji="1" lang="en-US" altLang="ko-KR" sz="1200" dirty="0"/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2C90F5-6EEF-9D2B-7625-35E5F72D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D558B-7EEC-F5BF-23DA-A50B05FE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2BCB3C-B934-5893-AFC9-F780CA5C2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BC849F-7E82-9AB6-1088-17FAE863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896" y="1130667"/>
            <a:ext cx="6858076" cy="39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8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5AD602-DE21-F596-41A4-F8187E2B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89B6F-50F0-4058-EF2B-49DD96D1E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b="1" dirty="0"/>
              <a:t>transformers</a:t>
            </a:r>
            <a:r>
              <a:rPr kumimoji="1" lang="en-US" altLang="ko-KR" dirty="0"/>
              <a:t> </a:t>
            </a:r>
            <a:r>
              <a:rPr kumimoji="1" lang="ko-KR" altLang="en-US" dirty="0"/>
              <a:t>라이브러리</a:t>
            </a:r>
            <a:endParaRPr kumimoji="1" lang="en-US" altLang="ko-KR" dirty="0"/>
          </a:p>
          <a:p>
            <a:r>
              <a:rPr kumimoji="1" lang="ko-KR" altLang="en-US" dirty="0"/>
              <a:t>모델 및 데이터셋</a:t>
            </a:r>
            <a:r>
              <a:rPr kumimoji="1" lang="en-US" altLang="ko-KR" dirty="0"/>
              <a:t> </a:t>
            </a:r>
            <a:r>
              <a:rPr kumimoji="1" lang="ko-KR" altLang="en-US" dirty="0"/>
              <a:t>공유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역사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2016,</a:t>
            </a:r>
            <a:r>
              <a:rPr kumimoji="1" lang="ko-KR" altLang="en-US" dirty="0"/>
              <a:t> 십대를 위한 </a:t>
            </a:r>
            <a:r>
              <a:rPr kumimoji="1" lang="ko-KR" altLang="en-US" dirty="0" err="1"/>
              <a:t>챗봇</a:t>
            </a:r>
            <a:r>
              <a:rPr kumimoji="1" lang="ko-KR" altLang="en-US" dirty="0"/>
              <a:t> 앱 개발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2021,</a:t>
            </a:r>
            <a:r>
              <a:rPr kumimoji="1" lang="ko-KR" altLang="en-US" dirty="0"/>
              <a:t> </a:t>
            </a:r>
            <a:r>
              <a:rPr kumimoji="1" lang="en-US" altLang="ko-KR" dirty="0"/>
              <a:t>40 M</a:t>
            </a:r>
            <a:r>
              <a:rPr kumimoji="1" lang="ko-KR" altLang="en-US" dirty="0"/>
              <a:t> </a:t>
            </a:r>
            <a:r>
              <a:rPr kumimoji="1" lang="en-US" altLang="ko-KR" dirty="0"/>
              <a:t>$ </a:t>
            </a:r>
            <a:r>
              <a:rPr kumimoji="1" lang="ko-KR" altLang="en-US" dirty="0"/>
              <a:t>시리즈 </a:t>
            </a:r>
            <a:r>
              <a:rPr kumimoji="1" lang="en-US" altLang="ko-KR" dirty="0"/>
              <a:t>B</a:t>
            </a:r>
          </a:p>
          <a:p>
            <a:pPr lvl="1"/>
            <a:r>
              <a:rPr kumimoji="1" lang="en-US" altLang="ko-KR" dirty="0"/>
              <a:t>2022,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유니콘</a:t>
            </a:r>
            <a:r>
              <a:rPr kumimoji="1" lang="ko-KR" altLang="en-US" dirty="0"/>
              <a:t> 기업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2023.</a:t>
            </a:r>
            <a:r>
              <a:rPr kumimoji="1" lang="ko-KR" altLang="en-US" dirty="0"/>
              <a:t> </a:t>
            </a:r>
            <a:r>
              <a:rPr kumimoji="1" lang="en-US" altLang="ko-KR" dirty="0"/>
              <a:t>235</a:t>
            </a:r>
            <a:r>
              <a:rPr kumimoji="1" lang="ko-KR" altLang="en-US" dirty="0"/>
              <a:t> </a:t>
            </a:r>
            <a:r>
              <a:rPr kumimoji="1" lang="en-US" altLang="ko-KR" dirty="0"/>
              <a:t>M</a:t>
            </a:r>
            <a:r>
              <a:rPr kumimoji="1" lang="ko-KR" altLang="en-US" dirty="0"/>
              <a:t> </a:t>
            </a:r>
            <a:r>
              <a:rPr kumimoji="1" lang="en-US" altLang="ko-KR" dirty="0"/>
              <a:t>$</a:t>
            </a:r>
            <a:r>
              <a:rPr kumimoji="1" lang="ko-KR" altLang="en-US" dirty="0"/>
              <a:t> 시리즈 </a:t>
            </a:r>
            <a:r>
              <a:rPr kumimoji="1" lang="en-US" altLang="ko-KR" dirty="0"/>
              <a:t>D ( 4.5 B</a:t>
            </a:r>
            <a:r>
              <a:rPr kumimoji="1" lang="ko-KR" altLang="en-US" dirty="0"/>
              <a:t> </a:t>
            </a:r>
            <a:r>
              <a:rPr kumimoji="1" lang="en-US" altLang="ko-KR" dirty="0"/>
              <a:t>$ </a:t>
            </a:r>
            <a:r>
              <a:rPr kumimoji="1" lang="ko-KR" altLang="en-US" dirty="0" err="1"/>
              <a:t>밸류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BB99E9-72DB-AFF1-7A7B-2B816533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D4F1C-D91F-71BA-C9B4-612900694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DBC2DD-4E35-5F91-956C-565015532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AD845E-7300-BDF9-7A36-0B1E7EDF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6195" y="1130667"/>
            <a:ext cx="3359881" cy="48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97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층 정규화와 </a:t>
            </a:r>
            <a:r>
              <a:rPr kumimoji="1" lang="ko-KR" altLang="en-US" dirty="0" err="1"/>
              <a:t>스킵</a:t>
            </a:r>
            <a:r>
              <a:rPr kumimoji="1" lang="ko-KR" altLang="en-US" dirty="0"/>
              <a:t> 연결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층 정규화 </a:t>
            </a:r>
            <a:r>
              <a:rPr kumimoji="1" lang="en-US" altLang="ko-KR" dirty="0"/>
              <a:t>(layer normalization)</a:t>
            </a:r>
          </a:p>
          <a:p>
            <a:pPr lvl="1"/>
            <a:r>
              <a:rPr kumimoji="1" lang="ko-KR" altLang="en-US" dirty="0"/>
              <a:t>배치에 있는 각 입력 벡터를 평균이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이고 분산이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 되게 정규화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사후 층 정규화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Vaswani </a:t>
            </a:r>
            <a:r>
              <a:rPr kumimoji="1" lang="ko-KR" altLang="en-US" dirty="0"/>
              <a:t>오리지널 페이퍼에서 사용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학습이 불안정하여 </a:t>
            </a:r>
            <a:r>
              <a:rPr kumimoji="1" lang="ko-KR" altLang="en-US" dirty="0" err="1"/>
              <a:t>학습률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웜업등</a:t>
            </a:r>
            <a:r>
              <a:rPr kumimoji="1" lang="ko-KR" altLang="en-US" dirty="0"/>
              <a:t> 수단 필요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사전 층 정규화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 후 논문에서 주로 사용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대중화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 err="1"/>
              <a:t>스킵</a:t>
            </a:r>
            <a:r>
              <a:rPr kumimoji="1" lang="ko-KR" altLang="en-US" dirty="0"/>
              <a:t> 연결</a:t>
            </a:r>
            <a:r>
              <a:rPr kumimoji="1" lang="en-US" altLang="ko-KR" dirty="0"/>
              <a:t> (skip connection)</a:t>
            </a:r>
          </a:p>
          <a:p>
            <a:pPr lvl="1"/>
            <a:r>
              <a:rPr kumimoji="1" lang="ko-KR" altLang="en-US" dirty="0"/>
              <a:t>층을 통과시키지 않은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층의 출력과 더하는 트릭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DAB635-C792-9B35-8260-92C3A0314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88" y="4934202"/>
            <a:ext cx="7772400" cy="173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1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토큰 위치 </a:t>
            </a:r>
            <a:r>
              <a:rPr kumimoji="1" lang="ko-KR" altLang="en-US" dirty="0" err="1"/>
              <a:t>임베딩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(</a:t>
            </a:r>
            <a:r>
              <a:rPr kumimoji="1" lang="ko-KR" altLang="en-US" dirty="0"/>
              <a:t>현재까지</a:t>
            </a:r>
            <a:r>
              <a:rPr kumimoji="1" lang="en-US" altLang="ko-KR" dirty="0"/>
              <a:t>)</a:t>
            </a:r>
            <a:r>
              <a:rPr kumimoji="1" lang="ko-KR" altLang="en-US" dirty="0"/>
              <a:t> 멀티 헤드 </a:t>
            </a:r>
            <a:r>
              <a:rPr kumimoji="1" lang="ko-KR" altLang="en-US" dirty="0" err="1"/>
              <a:t>어텐션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 위치 정보 부재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어텐션의</a:t>
            </a:r>
            <a:r>
              <a:rPr kumimoji="1" lang="ko-KR" altLang="en-US" dirty="0"/>
              <a:t> 가중합으로 표현인 것에 불과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위치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도입</a:t>
            </a:r>
            <a:endParaRPr kumimoji="1" lang="en-US" altLang="ko-KR" dirty="0"/>
          </a:p>
          <a:p>
            <a:r>
              <a:rPr kumimoji="1" lang="ko-KR" altLang="en-US" dirty="0"/>
              <a:t>아이디어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위치 패턴을 토큰 </a:t>
            </a:r>
            <a:r>
              <a:rPr kumimoji="1" lang="ko-KR" altLang="en-US" dirty="0" err="1"/>
              <a:t>임베딩에</a:t>
            </a:r>
            <a:r>
              <a:rPr kumimoji="1" lang="ko-KR" altLang="en-US" dirty="0"/>
              <a:t> 보강</a:t>
            </a:r>
            <a:endParaRPr kumimoji="1" lang="en-US" altLang="ko-KR" dirty="0"/>
          </a:p>
          <a:p>
            <a:r>
              <a:rPr kumimoji="1" lang="ko-KR" altLang="en-US" dirty="0"/>
              <a:t>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학습 가능한 패턴 사용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절대 위치 표현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변조된 사인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코사인 신호로 구성된 정적 패턴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상대 위치 표현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상대적인 위치 차이가 중요할 수도 있다는 아이디어 기반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2305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8E4441-10A9-2A41-6F4D-B9E2E449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토큰 위치 </a:t>
            </a:r>
            <a:r>
              <a:rPr kumimoji="1" lang="ko-KR" altLang="en-US" dirty="0" err="1"/>
              <a:t>임베딩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828A0-6120-F65A-0B4C-2CCDB0DF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사인 함수 기반 표현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i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시퀀스 내 위치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임베딩</a:t>
            </a:r>
            <a:r>
              <a:rPr kumimoji="1" lang="ko-KR" altLang="en-US" dirty="0"/>
              <a:t> 벡터 내 위치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854EA5-3E4C-7ACB-DE89-576B2C0E8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BB7F8E-CDE9-4606-D256-42BD41CC5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A58AF-6DFE-FE0B-AC91-D362F190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276DF0-C490-D7CF-1D53-937BECD19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74" y="2405013"/>
            <a:ext cx="9841492" cy="22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9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59A4-FCEA-194A-6E99-A2591E1D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디코더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52CE5-6284-3AD3-AEDC-B1F1235C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EE4E2-2403-60A3-77E3-B2332683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BCE25-01B1-9E6F-7F1D-0FD948DA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87DD9-896A-35FA-C05A-558EFC23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1026" name="Picture 2" descr="Transformer decoder zoom">
            <a:extLst>
              <a:ext uri="{FF2B5EF4-FFF2-40B4-BE49-F238E27FC236}">
                <a16:creationId xmlns:a16="http://schemas.microsoft.com/office/drawing/2014/main" id="{60C3E5A3-256E-1395-2078-F8A1E8C3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130667"/>
            <a:ext cx="8331200" cy="53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9651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59A4-FCEA-194A-6E99-A2591E1D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디코더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EE4E2-2403-60A3-77E3-B2332683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BCE25-01B1-9E6F-7F1D-0FD948DA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87DD9-896A-35FA-C05A-558EFC23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5F10BE-2BEF-6112-334E-745B716D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50" y="3337719"/>
            <a:ext cx="5432050" cy="2644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EF384-9919-2B86-37DF-91714FE2A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400" y="319088"/>
            <a:ext cx="5207000" cy="2644052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52CE5-6284-3AD3-AEDC-B1F1235C5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6070600" cy="4963625"/>
          </a:xfrm>
        </p:spPr>
        <p:txBody>
          <a:bodyPr/>
          <a:lstStyle/>
          <a:p>
            <a:r>
              <a:rPr kumimoji="1" lang="ko-Kore-KR" altLang="en-US" dirty="0"/>
              <a:t>인코더와의</a:t>
            </a:r>
            <a:r>
              <a:rPr kumimoji="1" lang="ko-KR" altLang="en-US" dirty="0"/>
              <a:t> 차이점</a:t>
            </a:r>
            <a:endParaRPr kumimoji="1" lang="en-US" altLang="ko-KR" dirty="0"/>
          </a:p>
          <a:p>
            <a:r>
              <a:rPr kumimoji="1" lang="ko-KR" altLang="en-US" dirty="0" err="1"/>
              <a:t>마스크드</a:t>
            </a:r>
            <a:r>
              <a:rPr kumimoji="1" lang="ko-KR" altLang="en-US" dirty="0"/>
              <a:t> 멀티 헤드 셀프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타임 스텝마다 과거 출력과 예측한 토큰만 사용하여 토큰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미래를 보면 안됨</a:t>
            </a:r>
            <a:endParaRPr kumimoji="1" lang="en-US" altLang="ko-KR" dirty="0"/>
          </a:p>
          <a:p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층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디코더의</a:t>
            </a:r>
            <a:r>
              <a:rPr kumimoji="1" lang="ko-KR" altLang="en-US" dirty="0"/>
              <a:t> 중간 표현을 쿼리로 사용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각 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블록에서 인코더 스택의 출력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값을 사용</a:t>
            </a:r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88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2757A6-1889-B541-3D16-C7F04CED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디코더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마스크드</a:t>
            </a:r>
            <a:r>
              <a:rPr kumimoji="1" lang="ko-KR" altLang="en-US" dirty="0"/>
              <a:t> 셀프 </a:t>
            </a:r>
            <a:r>
              <a:rPr kumimoji="1" lang="ko-KR" altLang="en-US" dirty="0" err="1"/>
              <a:t>어텐션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62127-2E5C-E89D-155D-0BD38BE7B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4953000" cy="4963625"/>
          </a:xfrm>
        </p:spPr>
        <p:txBody>
          <a:bodyPr/>
          <a:lstStyle/>
          <a:p>
            <a:r>
              <a:rPr kumimoji="1" lang="en-US" altLang="ko-KR" dirty="0" err="1"/>
              <a:t>torch.tril</a:t>
            </a:r>
            <a:r>
              <a:rPr kumimoji="1" lang="en-US" altLang="ko-KR" dirty="0"/>
              <a:t>()</a:t>
            </a:r>
          </a:p>
          <a:p>
            <a:pPr lvl="1"/>
            <a:r>
              <a:rPr kumimoji="1" lang="ko-KR" altLang="en-US" dirty="0"/>
              <a:t>대각선 포함 아래 </a:t>
            </a:r>
            <a:r>
              <a:rPr kumimoji="1" lang="en-US" altLang="ko-KR" dirty="0"/>
              <a:t>1,</a:t>
            </a:r>
            <a:r>
              <a:rPr kumimoji="1" lang="ko-KR" altLang="en-US" dirty="0"/>
              <a:t> 대각선 위 </a:t>
            </a:r>
            <a:r>
              <a:rPr kumimoji="1" lang="en-US" altLang="ko-KR" dirty="0"/>
              <a:t>0</a:t>
            </a:r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pPr lvl="1"/>
            <a:endParaRPr kumimoji="1" lang="en-US" altLang="ko-Kore-KR" dirty="0"/>
          </a:p>
          <a:p>
            <a:r>
              <a:rPr kumimoji="1" lang="en-US" altLang="ko-Kore-KR" dirty="0" err="1"/>
              <a:t>tensor.masked_fill</a:t>
            </a:r>
            <a:r>
              <a:rPr kumimoji="1" lang="en-US" altLang="ko-Kore-KR" dirty="0"/>
              <a:t>()</a:t>
            </a:r>
          </a:p>
          <a:p>
            <a:pPr lvl="1"/>
            <a:r>
              <a:rPr kumimoji="1" lang="ko-KR" altLang="en-US" dirty="0"/>
              <a:t>마스크 값인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을 음의 무한대로 변경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어텐션</a:t>
            </a:r>
            <a:r>
              <a:rPr kumimoji="1" lang="ko-KR" altLang="en-US" dirty="0"/>
              <a:t> 점수에 적용하면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이후 </a:t>
            </a:r>
            <a:r>
              <a:rPr kumimoji="1" lang="ko-KR" altLang="en-US" dirty="0" err="1"/>
              <a:t>소프트맥스</a:t>
            </a:r>
            <a:r>
              <a:rPr kumimoji="1" lang="ko-KR" altLang="en-US" dirty="0"/>
              <a:t> 적용시 해당 위치의 가중치가 모두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설정됨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14C417-B42F-D1E6-E2DE-08DB5A27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E8F013-E619-E215-ABCE-05F32619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74EDF-822E-AE0A-12B9-636AE842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13DA8C-5DC9-7281-4A97-11D3D4DC5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13338"/>
            <a:ext cx="62738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469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EE687F0-F165-ED00-E3CD-FCFCCAB93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55" y="623683"/>
            <a:ext cx="5358245" cy="57687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71C6E0-AD31-D8AB-38E3-43D5035E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디코더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84B7A8-0AAE-B7BF-A69A-393260BC9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인코더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쿼리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값의 원본이 동일</a:t>
            </a:r>
            <a:endParaRPr kumimoji="1" lang="en-US" altLang="ko-KR" dirty="0"/>
          </a:p>
          <a:p>
            <a:r>
              <a:rPr kumimoji="1" lang="ko-KR" altLang="en-US" dirty="0" err="1"/>
              <a:t>디코더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값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인코더의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쿼리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디코더의</a:t>
            </a:r>
            <a:r>
              <a:rPr kumimoji="1" lang="ko-KR" altLang="en-US" dirty="0"/>
              <a:t> 출력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8CB8A-9EED-F1BE-8FEE-110B80D9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4B81-4D69-B4F7-EB71-66726BD2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FEA4F8-DA9F-607C-B660-2E9DC4AEE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7BAE35-EEC5-09E3-236E-4BE51E8A7EA8}"/>
              </a:ext>
            </a:extLst>
          </p:cNvPr>
          <p:cNvSpPr/>
          <p:nvPr/>
        </p:nvSpPr>
        <p:spPr>
          <a:xfrm>
            <a:off x="5849654" y="1310054"/>
            <a:ext cx="1558636" cy="11222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3605C9-CC11-E00E-81CF-FD5543DA0230}"/>
              </a:ext>
            </a:extLst>
          </p:cNvPr>
          <p:cNvSpPr/>
          <p:nvPr/>
        </p:nvSpPr>
        <p:spPr>
          <a:xfrm>
            <a:off x="6213764" y="1039091"/>
            <a:ext cx="758536" cy="4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396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59A4-FCEA-194A-6E99-A2591E1D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디코더</a:t>
            </a:r>
            <a:r>
              <a:rPr kumimoji="1" lang="en-US" altLang="en-US" dirty="0"/>
              <a:t>: </a:t>
            </a:r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어텐션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52CE5-6284-3AD3-AEDC-B1F1235C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EE4E2-2403-60A3-77E3-B2332683B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8BCE25-01B1-9E6F-7F1D-0FD948DA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87DD9-896A-35FA-C05A-558EFC239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1026" name="Picture 2" descr="Transformer decoder zoom">
            <a:extLst>
              <a:ext uri="{FF2B5EF4-FFF2-40B4-BE49-F238E27FC236}">
                <a16:creationId xmlns:a16="http://schemas.microsoft.com/office/drawing/2014/main" id="{60C3E5A3-256E-1395-2078-F8A1E8C36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130667"/>
            <a:ext cx="8331200" cy="536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A7CDEEB5-3274-849E-82EC-23B62E5CC1C0}"/>
              </a:ext>
            </a:extLst>
          </p:cNvPr>
          <p:cNvSpPr/>
          <p:nvPr/>
        </p:nvSpPr>
        <p:spPr>
          <a:xfrm>
            <a:off x="6817218" y="4609706"/>
            <a:ext cx="375434" cy="3959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Q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992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06932-BE93-F1F4-60C3-8C0D0849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유니버스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6A240-0D2B-A061-74CA-E98419A2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5257800" cy="4963625"/>
          </a:xfrm>
        </p:spPr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BERT,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DistilBERT</a:t>
            </a:r>
            <a:r>
              <a:rPr kumimoji="1" lang="en-US" altLang="ko-KR" dirty="0"/>
              <a:t>, XLM, ELECTRA, </a:t>
            </a:r>
            <a:r>
              <a:rPr kumimoji="1" lang="en-US" altLang="ko-KR" dirty="0" err="1"/>
              <a:t>DeBERTa</a:t>
            </a:r>
            <a:endParaRPr kumimoji="1" lang="en-US" altLang="ko-KR" dirty="0"/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GPT, GPT-2, GPT-3</a:t>
            </a:r>
          </a:p>
          <a:p>
            <a:pPr lvl="1"/>
            <a:r>
              <a:rPr kumimoji="1" lang="en-US" altLang="ko-KR" dirty="0"/>
              <a:t>GPT-Neo, GPT-J</a:t>
            </a:r>
          </a:p>
          <a:p>
            <a:pPr lvl="2"/>
            <a:r>
              <a:rPr kumimoji="1" lang="ko-KR" altLang="en-US" dirty="0"/>
              <a:t>공개 모델</a:t>
            </a:r>
            <a:endParaRPr kumimoji="1" lang="en-US" altLang="ko-KR" dirty="0"/>
          </a:p>
          <a:p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T5, BART</a:t>
            </a:r>
          </a:p>
          <a:p>
            <a:pPr lvl="1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60F48-9357-B0FC-C950-71539C1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38CFF-AA5B-BCD1-B46C-7755D9F7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B75D0-846B-4994-7EC6-811B8837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3074" name="Picture 2" descr="Transformer family tree">
            <a:extLst>
              <a:ext uri="{FF2B5EF4-FFF2-40B4-BE49-F238E27FC236}">
                <a16:creationId xmlns:a16="http://schemas.microsoft.com/office/drawing/2014/main" id="{38624DCC-DEED-CEF2-89A2-2E2FD423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0667"/>
            <a:ext cx="5553075" cy="544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71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소개</a:t>
            </a:r>
            <a:endParaRPr kumimoji="1" lang="en-US" altLang="ko-Kore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트랜스포머 아키텍처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트랜스포머 </a:t>
            </a:r>
            <a:r>
              <a:rPr kumimoji="1" lang="ko-KR" altLang="en-US" dirty="0" err="1"/>
              <a:t>활용시</a:t>
            </a:r>
            <a:r>
              <a:rPr kumimoji="1" lang="ko-KR" altLang="en-US" dirty="0"/>
              <a:t> 알아야 할 필수 지식 소개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텍스트 분류 문제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59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F9E31-62F0-4FDF-BE55-0F0A7B4D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https://huggingface.co/tasks</a:t>
            </a:r>
            <a:endParaRPr kumimoji="1"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2EC21-AD7B-F812-5DF0-14E2E1D1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2BE45-E1C7-138E-AEA4-9307E1F6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BA9AC-CFC6-6CDB-C317-E4132349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36224-3706-A340-3C12-E72C42AF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134595-C90E-69E2-D549-94713DBB4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3337"/>
            <a:ext cx="9770918" cy="498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90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A0839-0DF9-EBEE-8692-0686F5E9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토크나이저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48390F-166D-E628-EE81-974812A1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토크나이저</a:t>
            </a:r>
            <a:r>
              <a:rPr kumimoji="1" lang="ko-KR" altLang="en-US" dirty="0"/>
              <a:t> 역할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토큰화</a:t>
            </a:r>
            <a:r>
              <a:rPr kumimoji="1" lang="en-US" altLang="ko-KR" dirty="0"/>
              <a:t>:</a:t>
            </a:r>
            <a:r>
              <a:rPr kumimoji="1" lang="ko-KR" altLang="en-US" dirty="0"/>
              <a:t> 문자열을 모델이 사용하는 기본 단위로 분할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인코딩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토큰을 수치 벡터로 변환</a:t>
            </a:r>
            <a:endParaRPr kumimoji="1" lang="en-US" altLang="ko-KR" dirty="0"/>
          </a:p>
          <a:p>
            <a:r>
              <a:rPr kumimoji="1" lang="ko-KR" altLang="en-US" dirty="0" err="1"/>
              <a:t>토크나이저</a:t>
            </a:r>
            <a:r>
              <a:rPr kumimoji="1" lang="ko-KR" altLang="en-US" dirty="0"/>
              <a:t> 분류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문자 수준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단어 수준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부분단어 수준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드문 단어는 더 작은 단위로 나눔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자주 등장하는 단어는 고유한 항목으로 유지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어휘 사전의 크기가 적절한 수준에서 생성됨</a:t>
            </a:r>
            <a:endParaRPr kumimoji="1" lang="en-US" altLang="ko-KR" dirty="0"/>
          </a:p>
          <a:p>
            <a:pPr lvl="2"/>
            <a:r>
              <a:rPr kumimoji="1" lang="en-US" altLang="en-US" dirty="0" err="1"/>
              <a:t>WordPiece</a:t>
            </a:r>
            <a:r>
              <a:rPr kumimoji="1" lang="en-US" altLang="en-US" dirty="0"/>
              <a:t>: BERT / 30,522 voc.</a:t>
            </a:r>
            <a:r>
              <a:rPr kumimoji="1" lang="ko-KR" altLang="en-US" dirty="0"/>
              <a:t> </a:t>
            </a:r>
            <a:r>
              <a:rPr kumimoji="1" lang="en-US" altLang="ko-KR" dirty="0"/>
              <a:t>(UNK </a:t>
            </a:r>
            <a:r>
              <a:rPr kumimoji="1" lang="ko-KR" altLang="en-US" dirty="0"/>
              <a:t>등장</a:t>
            </a:r>
            <a:r>
              <a:rPr kumimoji="1" lang="en-US" altLang="ko-KR" dirty="0"/>
              <a:t>)</a:t>
            </a:r>
            <a:endParaRPr kumimoji="1" lang="en-US" altLang="en-US" dirty="0"/>
          </a:p>
          <a:p>
            <a:pPr lvl="2"/>
            <a:r>
              <a:rPr kumimoji="1" lang="en-US" altLang="en-US" dirty="0"/>
              <a:t>Byte Pair Encoding (BPE): GPT2 / 50,257 voc.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Llama3 / 128,256 voc.</a:t>
            </a:r>
            <a:r>
              <a:rPr kumimoji="1" lang="ko-KR" altLang="en-US" dirty="0"/>
              <a:t> </a:t>
            </a:r>
            <a:r>
              <a:rPr kumimoji="1" lang="en-US" altLang="ko-KR" dirty="0"/>
              <a:t>(UNK </a:t>
            </a:r>
            <a:r>
              <a:rPr kumimoji="1" lang="ko-KR" altLang="en-US" dirty="0"/>
              <a:t>없음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995A62-FCD7-340A-9103-4D533BE33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C28808-3D94-644E-0410-1CA567C2B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E1FDF4-6975-F662-2819-139D9937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261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5ABD6C-953A-220E-955A-FD16A372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토크나이저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EC6D2-484F-CAD6-F938-F2BAB118C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주요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텍스트를 토큰으로 분할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토큰을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로 변환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인코딩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ID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다시 텍스트로 변환 </a:t>
            </a:r>
            <a:r>
              <a:rPr kumimoji="1" lang="en-US" altLang="ko-KR" dirty="0"/>
              <a:t>(</a:t>
            </a:r>
            <a:r>
              <a:rPr kumimoji="1" lang="ko-KR" altLang="en-US" dirty="0"/>
              <a:t>디코딩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Padding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Truncation 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r>
              <a:rPr kumimoji="1" lang="en-US" altLang="ko-KR" dirty="0"/>
              <a:t>Padding</a:t>
            </a:r>
          </a:p>
          <a:p>
            <a:pPr lvl="1"/>
            <a:r>
              <a:rPr kumimoji="1" lang="ko-KR" altLang="en-US" dirty="0"/>
              <a:t>모든 시퀀스를 동일한 길이로 만들기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짧은 시퀀스에 스페셜 토큰 </a:t>
            </a:r>
            <a:r>
              <a:rPr kumimoji="1" lang="en-US" altLang="ko-KR" dirty="0"/>
              <a:t>([PAD]</a:t>
            </a:r>
            <a:r>
              <a:rPr kumimoji="1" lang="ko-KR" altLang="en-US" dirty="0"/>
              <a:t> 등</a:t>
            </a:r>
            <a:r>
              <a:rPr kumimoji="1" lang="en-US" altLang="ko-KR" dirty="0"/>
              <a:t>)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r>
              <a:rPr kumimoji="1" lang="en-US" altLang="ko-KR" dirty="0"/>
              <a:t>Truncation</a:t>
            </a:r>
          </a:p>
          <a:p>
            <a:pPr lvl="1"/>
            <a:r>
              <a:rPr kumimoji="1" lang="ko-KR" altLang="en-US" dirty="0"/>
              <a:t>긴 시퀀스를 특정 길이로 자르기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방법</a:t>
            </a:r>
            <a:r>
              <a:rPr kumimoji="1" lang="en-US" altLang="ko-KR" dirty="0"/>
              <a:t>:</a:t>
            </a:r>
            <a:r>
              <a:rPr kumimoji="1" lang="ko-KR" altLang="en-US" dirty="0"/>
              <a:t> 최대 길이를 초과하는 토큰 제거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8DDD79-70FD-5E0E-ED24-7B06EF86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5B50DB-EA10-23D2-8F29-FF5AAF04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E07FD-5041-1E59-18FA-6B82BBE29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576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EB4C6-BBFF-8333-2EF0-63B9146E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토크나이저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626BBD-CB75-CA90-79E2-C0BB2CEF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C158E9-B3FE-2F7E-E281-69A7463FB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330AA4-A7C1-71CC-27CB-FD924AFA8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EDA6E-6605-CA06-77D1-E22AD094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0A93F7-D9C8-8717-4CB9-A1745A8F2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74" y="313971"/>
            <a:ext cx="7470661" cy="60053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A250C2-1B4E-8E1A-4DD7-02BF04C7E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062" y="3799086"/>
            <a:ext cx="7737764" cy="25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603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567D3-E53C-37C7-0B75-E232246C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Dataset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563853-5B8F-0523-6508-7E5840E07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Hugging Face</a:t>
            </a:r>
            <a:r>
              <a:rPr kumimoji="1" lang="ko-KR" altLang="en-US" dirty="0"/>
              <a:t> 의</a:t>
            </a:r>
            <a:r>
              <a:rPr kumimoji="1" lang="en-US" altLang="ko-KR" dirty="0"/>
              <a:t> </a:t>
            </a:r>
            <a:r>
              <a:rPr kumimoji="1" lang="en-US" altLang="ko-KR" i="1" dirty="0"/>
              <a:t>datasets</a:t>
            </a:r>
            <a:r>
              <a:rPr kumimoji="1" lang="ko-KR" altLang="en-US" dirty="0"/>
              <a:t> 라이브러리에서 제공</a:t>
            </a:r>
            <a:endParaRPr kumimoji="1" lang="en-US" altLang="ko-KR" dirty="0"/>
          </a:p>
          <a:p>
            <a:r>
              <a:rPr kumimoji="1" lang="ko-KR" altLang="en-US" dirty="0"/>
              <a:t>장점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메모리 효율성</a:t>
            </a:r>
            <a:r>
              <a:rPr kumimoji="1" lang="en-US" altLang="ko-KR" dirty="0"/>
              <a:t>:</a:t>
            </a:r>
            <a:r>
              <a:rPr kumimoji="1" lang="ko-KR" altLang="en-US" dirty="0"/>
              <a:t> 메모리 매핑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mmap</a:t>
            </a:r>
            <a:r>
              <a:rPr kumimoji="1" lang="en-US" altLang="ko-KR" dirty="0"/>
              <a:t>)</a:t>
            </a:r>
            <a:r>
              <a:rPr kumimoji="1" lang="ko-KR" altLang="en-US" dirty="0"/>
              <a:t> 기술 사용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대용량 데이터셋 로딩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빠른 처리 속도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Apache Arrow</a:t>
            </a:r>
            <a:r>
              <a:rPr kumimoji="1" lang="ko-KR" altLang="en-US" dirty="0"/>
              <a:t> 포맷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병렬 처리 지원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유연한 데이터 변환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map(), filter(), …</a:t>
            </a:r>
          </a:p>
          <a:p>
            <a:pPr lvl="1"/>
            <a:r>
              <a:rPr kumimoji="1" lang="ko-KR" altLang="en-US" dirty="0"/>
              <a:t>스트리밍 지원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하드 디스크 용량보다 큰 데이터셋 조회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버전 관리 및 </a:t>
            </a:r>
            <a:r>
              <a:rPr kumimoji="1" lang="en-US" altLang="ko-KR" dirty="0"/>
              <a:t>Hub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통한 공유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Torch.DataLoader</a:t>
            </a:r>
            <a:r>
              <a:rPr kumimoji="1" lang="ko-KR" altLang="en-US" dirty="0"/>
              <a:t>로 쉽게 변환 가능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2EC138-0DB6-730D-263F-60EFCB82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1D48B-A64B-28CC-0929-3C068ABF1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6C23ED-29D9-05C0-F0B6-98FD4B325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34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3E92E-0D6B-1DF6-081B-6388AEB15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 err="1"/>
              <a:t>DataCollator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30CA7D-0D8E-83BF-071F-C7D348DE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주요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다양한 길이의 시퀀스를 효과적으로 처리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동적 패딩</a:t>
            </a:r>
            <a:r>
              <a:rPr kumimoji="1" lang="en-US" altLang="ko-KR" dirty="0"/>
              <a:t>:</a:t>
            </a:r>
            <a:r>
              <a:rPr kumimoji="1" lang="ko-KR" altLang="en-US" dirty="0"/>
              <a:t> 미니 배치 내 최대 길이에 맞춰 패딩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미니 배치는 완전한 </a:t>
            </a:r>
            <a:r>
              <a:rPr kumimoji="1" lang="ko-KR" altLang="en-US" dirty="0" err="1"/>
              <a:t>텐서</a:t>
            </a:r>
            <a:r>
              <a:rPr kumimoji="1" lang="ko-KR" altLang="en-US" dirty="0"/>
              <a:t> 형태로 제공되어야 함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튜플</a:t>
            </a:r>
            <a:r>
              <a:rPr kumimoji="1" lang="ko-KR" altLang="en-US" dirty="0"/>
              <a:t> 또는 </a:t>
            </a:r>
            <a:r>
              <a:rPr kumimoji="1" lang="ko-KR" altLang="en-US" dirty="0" err="1"/>
              <a:t>딕셔너리의</a:t>
            </a:r>
            <a:r>
              <a:rPr kumimoji="1" lang="ko-KR" altLang="en-US" dirty="0"/>
              <a:t> 리스트 → </a:t>
            </a:r>
            <a:r>
              <a:rPr kumimoji="1" lang="ko-KR" altLang="en-US" dirty="0" err="1"/>
              <a:t>텐서화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텐서</a:t>
            </a:r>
            <a:r>
              <a:rPr kumimoji="1" lang="ko-KR" altLang="en-US" dirty="0"/>
              <a:t> 변환 및 기타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작업</a:t>
            </a:r>
            <a:endParaRPr kumimoji="1" lang="en-US" altLang="ko-KR" dirty="0"/>
          </a:p>
          <a:p>
            <a:r>
              <a:rPr kumimoji="1" lang="ko-KR" altLang="en-US" dirty="0"/>
              <a:t>토크나이저의 </a:t>
            </a:r>
            <a:r>
              <a:rPr kumimoji="1" lang="en-US" altLang="ko-KR" dirty="0"/>
              <a:t>padding, truncation</a:t>
            </a:r>
            <a:r>
              <a:rPr kumimoji="1" lang="ko-KR" altLang="en-US" dirty="0"/>
              <a:t>과 차이점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토크나이저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데이터셋 전체를 미리 처리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텍스트에 대해서만 처리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DataCollator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학습 중 각 배치를 즉석에서 처리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레이블 패딩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특수 토큰 추가 등 부가 기능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E8BDA8-7A7A-FEBA-B281-69C1C530C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D7E6A6-3F55-8685-BF19-66357A0A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70199-9043-57C4-3B81-FC0E8D89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039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8A726-9D35-0D85-FA0F-F9CDED601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DataCollator</a:t>
            </a:r>
            <a:r>
              <a:rPr kumimoji="1" lang="en-US" altLang="ko-KR" dirty="0"/>
              <a:t>:</a:t>
            </a:r>
            <a:r>
              <a:rPr kumimoji="1" lang="ko-KR" altLang="en-US" dirty="0"/>
              <a:t>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46E148-FDD6-EB66-8E68-DC834EE50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altLang="ko-KR" dirty="0" err="1"/>
              <a:t>DataCollatorWithPadding</a:t>
            </a:r>
            <a:r>
              <a:rPr lang="en" altLang="ko-KR" dirty="0"/>
              <a:t>: </a:t>
            </a:r>
          </a:p>
          <a:p>
            <a:pPr lvl="1"/>
            <a:r>
              <a:rPr lang="ko-KR" altLang="en-US" dirty="0"/>
              <a:t>가장 기본적인 </a:t>
            </a:r>
            <a:r>
              <a:rPr lang="en" altLang="ko-KR" dirty="0" err="1"/>
              <a:t>DataCollator</a:t>
            </a:r>
            <a:endParaRPr lang="en-US" altLang="ko-KR" dirty="0"/>
          </a:p>
          <a:p>
            <a:pPr lvl="1"/>
            <a:r>
              <a:rPr lang="ko-KR" altLang="en-US" dirty="0"/>
              <a:t>배치 내 시퀀스들을 동일한 길이로 패딩</a:t>
            </a:r>
            <a:endParaRPr lang="en-US" altLang="ko-KR" dirty="0"/>
          </a:p>
          <a:p>
            <a:pPr lvl="1"/>
            <a:r>
              <a:rPr lang="ko-KR" altLang="en-US" dirty="0"/>
              <a:t>텍스트 분류에 사용</a:t>
            </a:r>
            <a:endParaRPr lang="en-US" altLang="ko-KR" dirty="0"/>
          </a:p>
          <a:p>
            <a:r>
              <a:rPr lang="en" altLang="ko-KR" dirty="0" err="1"/>
              <a:t>DataCollatorForLanguageModeling</a:t>
            </a:r>
            <a:r>
              <a:rPr lang="en" altLang="ko-KR" dirty="0"/>
              <a:t>: </a:t>
            </a:r>
          </a:p>
          <a:p>
            <a:pPr lvl="1"/>
            <a:r>
              <a:rPr lang="ko-KR" altLang="en-US" dirty="0"/>
              <a:t>언어 모델링 작업을 위한 </a:t>
            </a:r>
            <a:r>
              <a:rPr lang="en" altLang="ko-KR" dirty="0" err="1"/>
              <a:t>DataCollator</a:t>
            </a:r>
            <a:endParaRPr lang="en-US" altLang="ko-KR" dirty="0"/>
          </a:p>
          <a:p>
            <a:pPr lvl="1"/>
            <a:r>
              <a:rPr lang="ko-KR" altLang="en-US" dirty="0" err="1"/>
              <a:t>마스킹된</a:t>
            </a:r>
            <a:r>
              <a:rPr lang="ko-KR" altLang="en-US" dirty="0"/>
              <a:t> 언어 모델링</a:t>
            </a:r>
            <a:r>
              <a:rPr lang="en-US" altLang="ko-KR" dirty="0"/>
              <a:t>(</a:t>
            </a:r>
            <a:r>
              <a:rPr lang="en" altLang="ko-KR" dirty="0"/>
              <a:t>MLM)</a:t>
            </a:r>
            <a:r>
              <a:rPr lang="ko-KR" altLang="en-US" dirty="0"/>
              <a:t>과 인과적 언어 모델링</a:t>
            </a:r>
            <a:r>
              <a:rPr lang="en-US" altLang="ko-KR" dirty="0"/>
              <a:t>(</a:t>
            </a:r>
            <a:r>
              <a:rPr lang="en" altLang="ko-KR" dirty="0"/>
              <a:t>CLM)</a:t>
            </a:r>
            <a:r>
              <a:rPr lang="ko-KR" altLang="en-US" dirty="0"/>
              <a:t>을 지원</a:t>
            </a:r>
            <a:endParaRPr lang="en-US" altLang="ko-KR" dirty="0"/>
          </a:p>
          <a:p>
            <a:pPr lvl="1"/>
            <a:r>
              <a:rPr lang="en" altLang="ko-KR" dirty="0"/>
              <a:t>BERT, </a:t>
            </a:r>
            <a:r>
              <a:rPr lang="en-US" altLang="ko-KR" dirty="0"/>
              <a:t>GPT2</a:t>
            </a:r>
            <a:r>
              <a:rPr lang="en" altLang="ko-KR" dirty="0"/>
              <a:t> </a:t>
            </a:r>
            <a:r>
              <a:rPr lang="ko-KR" altLang="en-US" dirty="0"/>
              <a:t>등의 모델 훈련에 사용</a:t>
            </a:r>
            <a:endParaRPr lang="en-US" altLang="ko-KR" dirty="0"/>
          </a:p>
          <a:p>
            <a:r>
              <a:rPr lang="en" altLang="ko-KR" dirty="0"/>
              <a:t>DataCollatorForSeq2Seq: </a:t>
            </a:r>
          </a:p>
          <a:p>
            <a:pPr lvl="1"/>
            <a:r>
              <a:rPr lang="ko-KR" altLang="en-US" dirty="0"/>
              <a:t>시퀀스</a:t>
            </a:r>
            <a:r>
              <a:rPr lang="en-US" altLang="ko-KR" dirty="0"/>
              <a:t>-</a:t>
            </a:r>
            <a:r>
              <a:rPr lang="ko-KR" altLang="en-US" dirty="0"/>
              <a:t>투</a:t>
            </a:r>
            <a:r>
              <a:rPr lang="en-US" altLang="ko-KR" dirty="0"/>
              <a:t>-</a:t>
            </a:r>
            <a:r>
              <a:rPr lang="ko-KR" altLang="en-US" dirty="0"/>
              <a:t>시퀀스 모델을 위한 </a:t>
            </a:r>
            <a:r>
              <a:rPr lang="en" altLang="ko-KR" dirty="0" err="1"/>
              <a:t>DataCollator</a:t>
            </a:r>
            <a:endParaRPr lang="en-US" altLang="ko-KR" dirty="0"/>
          </a:p>
          <a:p>
            <a:pPr lvl="1"/>
            <a:r>
              <a:rPr lang="ko-KR" altLang="en-US" dirty="0"/>
              <a:t>입력과 타겟 시퀀스를 모두 처리합니다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번역</a:t>
            </a:r>
            <a:r>
              <a:rPr lang="en-US" altLang="ko-KR" dirty="0"/>
              <a:t>, </a:t>
            </a:r>
            <a:r>
              <a:rPr lang="ko-KR" altLang="en-US" dirty="0"/>
              <a:t>요약 등의 작업에 사용</a:t>
            </a:r>
            <a:endParaRPr lang="en-US" altLang="ko-KR" dirty="0"/>
          </a:p>
          <a:p>
            <a:r>
              <a:rPr lang="en" altLang="ko-KR" dirty="0" err="1"/>
              <a:t>DataCollatorForTokenClassification</a:t>
            </a:r>
            <a:r>
              <a:rPr lang="en" altLang="ko-KR" dirty="0"/>
              <a:t>: </a:t>
            </a:r>
          </a:p>
          <a:p>
            <a:pPr lvl="1"/>
            <a:r>
              <a:rPr lang="ko-KR" altLang="en-US" dirty="0"/>
              <a:t>토큰 분류 작업을 위한 </a:t>
            </a:r>
            <a:r>
              <a:rPr lang="en" altLang="ko-KR" dirty="0" err="1"/>
              <a:t>DataCollator</a:t>
            </a:r>
            <a:endParaRPr lang="en-US" altLang="ko-KR" dirty="0"/>
          </a:p>
          <a:p>
            <a:pPr lvl="1"/>
            <a:r>
              <a:rPr lang="ko-KR" altLang="en-US" dirty="0" err="1"/>
              <a:t>개체명</a:t>
            </a:r>
            <a:r>
              <a:rPr lang="ko-KR" altLang="en-US" dirty="0"/>
              <a:t> 인식</a:t>
            </a:r>
            <a:r>
              <a:rPr lang="en-US" altLang="ko-KR" dirty="0"/>
              <a:t>(</a:t>
            </a:r>
            <a:r>
              <a:rPr lang="en" altLang="ko-KR" dirty="0"/>
              <a:t>NER) </a:t>
            </a:r>
            <a:r>
              <a:rPr lang="ko-KR" altLang="en-US" dirty="0"/>
              <a:t>등의 작업에 사용 가능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799AD-9E85-5CE4-5575-8636F6CF4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D4BD1F-FCAA-1ED2-BEB2-432F3DFE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A64B30-D42B-77D9-2F14-216142DAD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5488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F1D49-1B8D-6D20-9AA3-E65394DF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0BEF7-3A02-848B-37A5-BC9E3864F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5DEE5-8FBC-D7CF-AF98-9B0B975D9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9ADC55-2A7B-8B1F-A035-AB2416CD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618D1-0CA5-3874-65E4-1AD5FEA1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CCC23D-3775-EA82-FAD4-977421168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18" y="659973"/>
            <a:ext cx="7772400" cy="4532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EA5C9C-FADC-D1ED-6047-07204E90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4202234"/>
            <a:ext cx="6591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411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27317-BA0F-D2AE-A15F-A95476EA8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9C88B-8793-339E-7FC7-03013D0A7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93FB84-D036-DF70-6F69-DBA1735AB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7BE403-CCED-84E9-5C2B-AD821B54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5B5D47-C548-999A-D4D2-F585570D7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D93DC0-96BA-642A-A6D3-17D2E2791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1" y="1362809"/>
            <a:ext cx="7772400" cy="4296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0B8F1B-E44D-B1CE-FDD0-5A7D71F66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225" y="-42862"/>
            <a:ext cx="5194750" cy="26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864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0BA6D5-6DFB-2EC3-5548-A0070503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Trainer </a:t>
            </a:r>
            <a:r>
              <a:rPr kumimoji="1"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181681-289B-84BB-B891-4BDA84C06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Trainer </a:t>
            </a:r>
            <a:r>
              <a:rPr kumimoji="1" lang="ko-KR" altLang="en-US" dirty="0"/>
              <a:t>클래스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훈련을 간소화 하는 고수준 </a:t>
            </a:r>
            <a:r>
              <a:rPr kumimoji="1" lang="en-US" altLang="ko-KR" dirty="0"/>
              <a:t>API</a:t>
            </a:r>
          </a:p>
          <a:p>
            <a:pPr lvl="1"/>
            <a:r>
              <a:rPr kumimoji="1" lang="ko-KR" altLang="en-US" dirty="0"/>
              <a:t>복잡한 훈련 로직을 추상화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주요 기능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학습 루프 관리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에포크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배치 처리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그래디언트</a:t>
            </a:r>
            <a:r>
              <a:rPr kumimoji="1" lang="ko-KR" altLang="en-US" dirty="0"/>
              <a:t> 계산 및 업데이트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평가</a:t>
            </a:r>
            <a:r>
              <a:rPr kumimoji="1" lang="en-US" altLang="ko-KR" dirty="0"/>
              <a:t>:</a:t>
            </a:r>
            <a:r>
              <a:rPr kumimoji="1" lang="ko-KR" altLang="en-US" dirty="0"/>
              <a:t> 주기적인 성능 평가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체크포인트 저장 및 로깅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분산 학습 지원</a:t>
            </a:r>
            <a:endParaRPr kumimoji="1" lang="en-US" altLang="ko-KR" dirty="0"/>
          </a:p>
          <a:p>
            <a:r>
              <a:rPr kumimoji="1" lang="en-US" altLang="ko-KR" dirty="0" err="1"/>
              <a:t>TrainingArguments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주요 설정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모델 저장 경로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 </a:t>
            </a:r>
            <a:r>
              <a:rPr kumimoji="1" lang="ko-KR" altLang="en-US" dirty="0" err="1"/>
              <a:t>에포크</a:t>
            </a:r>
            <a:r>
              <a:rPr kumimoji="1" lang="ko-KR" altLang="en-US" dirty="0"/>
              <a:t> 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미니 배치 사이즈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평가 전략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저장 전략 등 지정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BFFC2E-F0F1-FBF8-CD0B-BC779B98D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B7A54A-21CE-ACF7-CA24-C23643765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208A03-9E8E-7DB2-F0FD-80BFA0C5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297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DCDE3-6870-5480-A80B-74DFE72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89B0B-E954-15CD-64CC-C88E1DB6C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1DABD-E744-4E77-90D7-7399B452F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00174B-41BA-1C2A-E0D6-CCDFBAF01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CC772B-7270-8FDC-BF2C-CB2C0C3C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77439-80F7-8B79-88BF-329CADD47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525"/>
            <a:ext cx="5905500" cy="603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F9E31-62F0-4FDF-BE55-0F0A7B4DC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hlinkClick r:id="rId2"/>
              </a:rPr>
              <a:t>https://huggingface.co/tasks</a:t>
            </a:r>
            <a:endParaRPr kumimoji="1"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2EC21-AD7B-F812-5DF0-14E2E1D1F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B2BE45-E1C7-138E-AEA4-9307E1F6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BA9AC-CFC6-6CDB-C317-E4132349C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F36224-3706-A340-3C12-E72C42AFD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B8C2C9-D56F-99CD-CB2E-F4D0FF067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3338"/>
            <a:ext cx="7391400" cy="549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08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4D8019-07DE-CD1F-C4F7-D97F47350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커스텀 학습 루프 </a:t>
            </a:r>
            <a:r>
              <a:rPr kumimoji="1" lang="en-US" altLang="ko-KR" dirty="0"/>
              <a:t>(torch)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DE3AF-3F50-ED65-3B7C-71F8F7653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5B74DA-D6D8-F629-57B1-B9CD56172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E5E830-0877-3899-B49B-4E47DA7EB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4797D-077C-2820-1F84-EFD08B19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328447-1DE9-C925-5FC2-6732E424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951"/>
            <a:ext cx="6296015" cy="3028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984F72-016F-6B5B-0B24-237FA0B97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532" y="3255850"/>
            <a:ext cx="5916468" cy="346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802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4A0E9-4838-2A77-2EA2-CB25FF916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wandb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0B41F0-4474-9225-037D-9A92FCCCB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https://wandb.ai/site</a:t>
            </a:r>
            <a:endParaRPr kumimoji="1" lang="en" altLang="ko-KR" dirty="0"/>
          </a:p>
          <a:p>
            <a:r>
              <a:rPr kumimoji="1" lang="ko-KR" altLang="en-US" dirty="0"/>
              <a:t>실험 관리*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Tensorboard</a:t>
            </a:r>
            <a:r>
              <a:rPr kumimoji="1" lang="ko-KR" altLang="en-US" dirty="0"/>
              <a:t>와 유사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클라우드에 저장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0F9A26-FAE9-2CB3-EC16-85F9F4F74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53FA0-E3CC-4954-69C7-C77D92144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96DE72-A0F0-2AFC-B990-F4EB3832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2A05BF-9CA7-C053-95BD-C674BD0B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28" y="1213338"/>
            <a:ext cx="6868390" cy="49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3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소개</a:t>
            </a:r>
            <a:endParaRPr kumimoji="1" lang="en-US" altLang="ko-Kore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트랜스포머 아키텍처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허깅페이스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트랜스포머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활용시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알아야 할 필수 지식 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/>
              <a:t>텍스트 분류 문제 실습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5683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5E173-5A68-3D9E-299B-62503E7CA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/>
              <a:t>트랜스포머</a:t>
            </a:r>
            <a:r>
              <a:rPr kumimoji="1" lang="ko-KR" altLang="en-US" dirty="0"/>
              <a:t> 모델 훈련 파이프라인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22A5B7-4A37-CDDF-C4A1-7B8886AF3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5092"/>
            <a:ext cx="10515600" cy="2851872"/>
          </a:xfrm>
        </p:spPr>
        <p:txBody>
          <a:bodyPr/>
          <a:lstStyle/>
          <a:p>
            <a:r>
              <a:rPr kumimoji="1" lang="ko-Kore-KR" altLang="en-US" dirty="0"/>
              <a:t>문제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감정 분류</a:t>
            </a:r>
            <a:endParaRPr kumimoji="1" lang="en-US" altLang="ko-KR" dirty="0"/>
          </a:p>
          <a:p>
            <a:r>
              <a:rPr kumimoji="1" lang="ko-KR" altLang="en-US" dirty="0"/>
              <a:t>사전학습모델</a:t>
            </a:r>
            <a:r>
              <a:rPr kumimoji="1" lang="en-US" altLang="ko-KR" dirty="0"/>
              <a:t>: </a:t>
            </a:r>
            <a:r>
              <a:rPr kumimoji="1" lang="en-US" altLang="ko-KR" dirty="0" err="1"/>
              <a:t>klue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roberta</a:t>
            </a:r>
            <a:r>
              <a:rPr kumimoji="1" lang="en-US" altLang="ko-KR" dirty="0"/>
              <a:t>-small</a:t>
            </a:r>
          </a:p>
          <a:p>
            <a:pPr lvl="1"/>
            <a:r>
              <a:rPr kumimoji="1" lang="en-US" altLang="ko-KR" dirty="0" err="1"/>
              <a:t>SungJoon</a:t>
            </a:r>
            <a:r>
              <a:rPr kumimoji="1" lang="en-US" altLang="ko-KR" dirty="0"/>
              <a:t> Park et al., “</a:t>
            </a:r>
            <a:r>
              <a:rPr lang="en" altLang="ko-KR" dirty="0"/>
              <a:t>KLUE: Korean Language Understanding Evaluation</a:t>
            </a:r>
            <a:r>
              <a:rPr kumimoji="1" lang="en-US" altLang="ko-KR" dirty="0"/>
              <a:t>”, 2021</a:t>
            </a:r>
          </a:p>
          <a:p>
            <a:pPr lvl="2"/>
            <a:r>
              <a:rPr kumimoji="1" lang="en-US" altLang="en-US" dirty="0"/>
              <a:t>Robustly Optimized BERT Approach</a:t>
            </a:r>
          </a:p>
          <a:p>
            <a:pPr lvl="2"/>
            <a:r>
              <a:rPr kumimoji="1" lang="ko-KR" altLang="en-US" dirty="0"/>
              <a:t>인코더 기반 트랜스포머</a:t>
            </a:r>
            <a:endParaRPr kumimoji="1" lang="en-US" altLang="en-US" dirty="0"/>
          </a:p>
          <a:p>
            <a:pPr lvl="2"/>
            <a:r>
              <a:rPr kumimoji="1" lang="ko-KR" altLang="en-US" dirty="0"/>
              <a:t>한국어에 특화된 모델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C5709-72C1-B4D8-D06B-4EDDCCD9A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6FFBD9-09E6-B36C-6A81-FDA96DEB3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F3D3F-2EDC-D7E1-BBE2-E42F23F8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1026" name="Picture 2" descr="Hugging Face Pipeline">
            <a:extLst>
              <a:ext uri="{FF2B5EF4-FFF2-40B4-BE49-F238E27FC236}">
                <a16:creationId xmlns:a16="http://schemas.microsoft.com/office/drawing/2014/main" id="{2EF0D97E-9721-F0DD-0236-D3832D2C7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8150"/>
            <a:ext cx="121920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212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EBF9A-CFA1-04E2-DBE1-49E53D777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분류모델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인코더 기반 아키텍처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C60DD8-AD08-D30A-18A7-4BEC11E3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바디</a:t>
            </a:r>
            <a:r>
              <a:rPr kumimoji="1" lang="ko-KR" altLang="en-US" dirty="0"/>
              <a:t>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헤드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사전 학습된 모델의 바디 사용</a:t>
            </a:r>
            <a:endParaRPr kumimoji="1" lang="en-US" altLang="ko-KR" dirty="0"/>
          </a:p>
          <a:p>
            <a:r>
              <a:rPr kumimoji="1" lang="ko-KR" altLang="en-US" dirty="0"/>
              <a:t>분류를 위한 헤드를 교체 또는 추가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2BD7BE-FCC8-0150-7286-39DDD0DB0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8E3A9A-1DA1-C9E2-4CBA-72447C14E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D5A29E-7B2B-D07D-3C4B-E2A5DDB8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1026" name="Picture 2" descr="encoder-classifier">
            <a:extLst>
              <a:ext uri="{FF2B5EF4-FFF2-40B4-BE49-F238E27FC236}">
                <a16:creationId xmlns:a16="http://schemas.microsoft.com/office/drawing/2014/main" id="{5F84E52C-2BF8-1748-CBB5-29E61795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1213338"/>
            <a:ext cx="6626119" cy="320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072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ncoder-tuning">
            <a:extLst>
              <a:ext uri="{FF2B5EF4-FFF2-40B4-BE49-F238E27FC236}">
                <a16:creationId xmlns:a16="http://schemas.microsoft.com/office/drawing/2014/main" id="{8D996878-41A3-61F1-B67D-1DFCD0CC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13" y="1727018"/>
            <a:ext cx="7397173" cy="481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31D4F1-9132-2143-A16B-73CB1263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분류모델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트랜스포머 </a:t>
            </a:r>
            <a:r>
              <a:rPr kumimoji="1" lang="ko-KR" altLang="en-US" dirty="0" err="1"/>
              <a:t>미세튜닝하기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9FAB55-8E17-F9D1-98B0-23C98045B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3920836" cy="4963625"/>
          </a:xfrm>
        </p:spPr>
        <p:txBody>
          <a:bodyPr/>
          <a:lstStyle/>
          <a:p>
            <a:r>
              <a:rPr kumimoji="1" lang="ko-KR" altLang="en-US" dirty="0" err="1"/>
              <a:t>엔드투엔드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미세튜닝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바디 가중치까지 조정됨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BCA10C-AD81-7B8A-F49B-6CF9889C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1802F-9BB2-4081-A997-4E3796AF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A8DE5-CE6B-5078-67EE-D288606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0096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0DA03-921C-135F-3B66-74865A56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929A4-AA03-A0FF-F484-2FD19BCF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 err="1"/>
              <a:t>AutoModelForSequenceClassification</a:t>
            </a:r>
            <a:endParaRPr kumimoji="1" lang="en" altLang="ko-KR" dirty="0"/>
          </a:p>
          <a:p>
            <a:r>
              <a:rPr kumimoji="1" lang="en" altLang="ko-KR" dirty="0" err="1"/>
              <a:t>RobertaForSequenceClassification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4463-2605-6B27-F7D1-25B7EA61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FE121-7637-6273-B132-47F88B1F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D65A5-B2CB-4EDD-00B2-9F4ADE69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F6DCC9-E90D-17A7-16DB-F1FB7B4A9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27" y="2287645"/>
            <a:ext cx="7772400" cy="31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1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0DA03-921C-135F-3B66-74865A56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929A4-AA03-A0FF-F484-2FD19BCF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 err="1"/>
              <a:t>AutoModelForSequenceClassification</a:t>
            </a:r>
            <a:endParaRPr kumimoji="1" lang="en" altLang="ko-KR" dirty="0"/>
          </a:p>
          <a:p>
            <a:r>
              <a:rPr kumimoji="1" lang="ko-KR" altLang="en-US" dirty="0"/>
              <a:t>분류 헤드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4463-2605-6B27-F7D1-25B7EA61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FE121-7637-6273-B132-47F88B1F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D65A5-B2CB-4EDD-00B2-9F4ADE69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8B151F-CF2E-7273-0498-3F5D53B36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189" y="2296263"/>
            <a:ext cx="8822573" cy="39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79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0DA03-921C-135F-3B66-74865A56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분류모델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1929A4-AA03-A0FF-F484-2FD19BCFD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 err="1"/>
              <a:t>AutoModelForSequenceClassification</a:t>
            </a:r>
            <a:endParaRPr kumimoji="1" lang="en" altLang="ko-KR" dirty="0"/>
          </a:p>
          <a:p>
            <a:r>
              <a:rPr kumimoji="1" lang="en" altLang="ko-KR" dirty="0" err="1"/>
              <a:t>RobertaForSequenceClassification</a:t>
            </a:r>
            <a:r>
              <a:rPr kumimoji="1" lang="en-US" altLang="ko-KR" dirty="0"/>
              <a:t>.</a:t>
            </a:r>
            <a:r>
              <a:rPr kumimoji="1" lang="en" altLang="ko-KR" dirty="0"/>
              <a:t>forward()</a:t>
            </a:r>
          </a:p>
          <a:p>
            <a:pPr lvl="1"/>
            <a:r>
              <a:rPr kumimoji="1" lang="ko-KR" altLang="en-US" dirty="0"/>
              <a:t>입력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바디 </a:t>
            </a:r>
            <a:r>
              <a:rPr kumimoji="1" lang="en-US" altLang="ko-KR" dirty="0"/>
              <a:t>-&gt;</a:t>
            </a:r>
            <a:r>
              <a:rPr kumimoji="1" lang="ko-KR" altLang="en-US"/>
              <a:t> 헤드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C54463-2605-6B27-F7D1-25B7EA61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FE121-7637-6273-B132-47F88B1FD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6D65A5-B2CB-4EDD-00B2-9F4ADE69E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40D848-B2DD-430F-57F2-3234F5076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928" y="2817812"/>
            <a:ext cx="5943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56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A9AEDC-2DC2-5DD9-FFB7-298044F04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6600" dirty="0"/>
              <a:t>감사합니다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9AD5FB-332A-F2F9-1B6C-F9BFDEC6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150A5-92A1-FAFE-27CF-634DDEED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EA80CE-4597-8A8D-70FE-E8D89A61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871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54861A-BE84-18E3-A01A-D955D559D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ko-KR" dirty="0">
                <a:hlinkClick r:id="rId2"/>
              </a:rPr>
              <a:t>https://huggingface.co/docs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DD9D1-D6C3-80EC-9BA0-B28EAC330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4CCC0E-968A-4E7F-93F1-620D4117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84EC6D-2703-62BA-4CC1-1E9ADB4F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EF147F-AF62-EF79-1C0F-9B7DA1D5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27BFCC-EA3F-FE31-EB37-DF9CF460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94" y="1130666"/>
            <a:ext cx="11450205" cy="55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1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6117D-251D-CC12-5437-3C8EBB9C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D68826-3D5C-580B-9CEF-682A2E237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69935D-0B45-3DB5-37AB-503075871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E71294-6489-0FFF-9D32-92A9325EB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49CBD3-7D19-DB62-07F4-ED646593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ACCBBF-8F58-A24E-BA1E-3D644469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54" y="1130667"/>
            <a:ext cx="11551227" cy="55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2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01BC5-0151-2660-D2F1-E0E3FEB76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https://huggingface.co/models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4D352D-AE87-E846-76C1-E52D1D85B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088148-EAF2-CF69-A829-A4052CA9A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2024. 7. 9.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CF24B0-97D9-5FFC-9A7F-D1A6FF24C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3A041-79BB-151F-2B4E-FC1EDAFD8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0BEF3-EE07-3B7D-F233-C8F05BA9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81" y="1124119"/>
            <a:ext cx="11495809" cy="56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61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5156</TotalTime>
  <Words>2219</Words>
  <Application>Microsoft Macintosh PowerPoint</Application>
  <PresentationFormat>와이드스크린</PresentationFormat>
  <Paragraphs>582</Paragraphs>
  <Slides>69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4" baseType="lpstr">
      <vt:lpstr>나눔고딕</vt:lpstr>
      <vt:lpstr>맑은 고딕</vt:lpstr>
      <vt:lpstr>Arial</vt:lpstr>
      <vt:lpstr>Wingdings</vt:lpstr>
      <vt:lpstr>Office 테마</vt:lpstr>
      <vt:lpstr>허깅페이스 트랜스포머 라이브러리 활용 워크샵 #1</vt:lpstr>
      <vt:lpstr>개요</vt:lpstr>
      <vt:lpstr>개요</vt:lpstr>
      <vt:lpstr>Hugging Face</vt:lpstr>
      <vt:lpstr>https://huggingface.co/tasks</vt:lpstr>
      <vt:lpstr>https://huggingface.co/tasks</vt:lpstr>
      <vt:lpstr>https://huggingface.co/docs</vt:lpstr>
      <vt:lpstr>https://huggingface.co/models</vt:lpstr>
      <vt:lpstr>https://huggingface.co/models</vt:lpstr>
      <vt:lpstr>https://huggingface.co/models</vt:lpstr>
      <vt:lpstr>https://huggingface.co/datasets</vt:lpstr>
      <vt:lpstr>https://huggingface.co/spaces</vt:lpstr>
      <vt:lpstr>허깅페이스 생태계</vt:lpstr>
      <vt:lpstr>transformers 라이브러리</vt:lpstr>
      <vt:lpstr>초 간단한 사용</vt:lpstr>
      <vt:lpstr>개요</vt:lpstr>
      <vt:lpstr>트랜스포머</vt:lpstr>
      <vt:lpstr>트랜스포머: Vaswani et al.</vt:lpstr>
      <vt:lpstr>인코더-디코더 프레임워크</vt:lpstr>
      <vt:lpstr>인코더-디코더 프레임워크</vt:lpstr>
      <vt:lpstr>인코더-디코더 프레임워크</vt:lpstr>
      <vt:lpstr>어텐션 메커니즘</vt:lpstr>
      <vt:lpstr>어텐션 메커니즘</vt:lpstr>
      <vt:lpstr>어텐션 메커니즘</vt:lpstr>
      <vt:lpstr>RNN과 트랜스퍼머의 어텐션 계산 비교</vt:lpstr>
      <vt:lpstr>트랜스포머 아키텍처 개요</vt:lpstr>
      <vt:lpstr>트랜스포머 아키텍처 개요</vt:lpstr>
      <vt:lpstr>트랜스포머 아키텍처 개요</vt:lpstr>
      <vt:lpstr>트랜스포머 아키텍처 개요</vt:lpstr>
      <vt:lpstr>트랜스포머 아키텍처 개요</vt:lpstr>
      <vt:lpstr>트랜스포머 아키텍처 개요</vt:lpstr>
      <vt:lpstr>인코더</vt:lpstr>
      <vt:lpstr>인코더: 셀프 어텐션 인사이트</vt:lpstr>
      <vt:lpstr>인코더: 셀프 어텐션 계산</vt:lpstr>
      <vt:lpstr>인코더: 셀프 어텐션: 스케일드 점곱 어텐션 구현</vt:lpstr>
      <vt:lpstr>인코더: 멀티 헤드 어텐션</vt:lpstr>
      <vt:lpstr>인코더: 멀티 헤드 어텐션: 구현</vt:lpstr>
      <vt:lpstr>인코더: 피드 포워드 층</vt:lpstr>
      <vt:lpstr>인코더: 피드 포워드 층</vt:lpstr>
      <vt:lpstr>인코더: 층 정규화와 스킵 연결</vt:lpstr>
      <vt:lpstr>인코더: 토큰 위치 임베딩</vt:lpstr>
      <vt:lpstr>인코더: 토큰 위치 임베딩</vt:lpstr>
      <vt:lpstr>디코더</vt:lpstr>
      <vt:lpstr>디코더</vt:lpstr>
      <vt:lpstr>디코더: 마스크드 셀프 어텐션</vt:lpstr>
      <vt:lpstr>디코더: 인코더-디코더 어텐션</vt:lpstr>
      <vt:lpstr>디코더: 인코더-디코더 어텐션</vt:lpstr>
      <vt:lpstr>트랜스포머 유니버스</vt:lpstr>
      <vt:lpstr>개요</vt:lpstr>
      <vt:lpstr>토크나이저</vt:lpstr>
      <vt:lpstr>토크나이저</vt:lpstr>
      <vt:lpstr>토크나이저</vt:lpstr>
      <vt:lpstr>Dataset</vt:lpstr>
      <vt:lpstr>DataCollator</vt:lpstr>
      <vt:lpstr>DataCollator: 종류</vt:lpstr>
      <vt:lpstr>PowerPoint 프레젠테이션</vt:lpstr>
      <vt:lpstr>PowerPoint 프레젠테이션</vt:lpstr>
      <vt:lpstr>Trainer 클래스</vt:lpstr>
      <vt:lpstr>PowerPoint 프레젠테이션</vt:lpstr>
      <vt:lpstr>커스텀 학습 루프 (torch)</vt:lpstr>
      <vt:lpstr>참고: wandb</vt:lpstr>
      <vt:lpstr>개요</vt:lpstr>
      <vt:lpstr>트랜스포머 모델 훈련 파이프라인</vt:lpstr>
      <vt:lpstr>분류모델: 인코더 기반 아키텍처</vt:lpstr>
      <vt:lpstr>분류모델: 트랜스포머 미세튜닝하기</vt:lpstr>
      <vt:lpstr>분류모델</vt:lpstr>
      <vt:lpstr>분류모델</vt:lpstr>
      <vt:lpstr>분류모델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장민</dc:creator>
  <cp:lastModifiedBy>장민 오</cp:lastModifiedBy>
  <cp:revision>211</cp:revision>
  <dcterms:created xsi:type="dcterms:W3CDTF">2022-03-03T07:02:43Z</dcterms:created>
  <dcterms:modified xsi:type="dcterms:W3CDTF">2024-07-09T04:35:00Z</dcterms:modified>
</cp:coreProperties>
</file>